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3"/>
    <p:sldId id="258" r:id="rId4"/>
    <p:sldId id="259" r:id="rId5"/>
    <p:sldId id="260" r:id="rId6"/>
    <p:sldId id="262" r:id="rId7"/>
    <p:sldId id="263" r:id="rId8"/>
    <p:sldId id="265" r:id="rId9"/>
    <p:sldId id="289" r:id="rId10"/>
    <p:sldId id="291" r:id="rId11"/>
    <p:sldId id="290" r:id="rId12"/>
    <p:sldId id="288" r:id="rId13"/>
    <p:sldId id="266" r:id="rId14"/>
    <p:sldId id="267" r:id="rId15"/>
    <p:sldId id="268" r:id="rId16"/>
    <p:sldId id="269" r:id="rId18"/>
    <p:sldId id="273" r:id="rId19"/>
    <p:sldId id="274" r:id="rId20"/>
    <p:sldId id="282" r:id="rId21"/>
    <p:sldId id="283" r:id="rId22"/>
    <p:sldId id="284" r:id="rId23"/>
    <p:sldId id="285" r:id="rId24"/>
    <p:sldId id="286" r:id="rId25"/>
    <p:sldId id="287" r:id="rId26"/>
    <p:sldId id="281" r:id="rId27"/>
  </p:sldIdLst>
  <p:sldSz cx="1219200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41C3FF"/>
    <a:srgbClr val="004C70"/>
    <a:srgbClr val="0097F0"/>
    <a:srgbClr val="105E6F"/>
    <a:srgbClr val="147388"/>
    <a:srgbClr val="1A92AC"/>
    <a:srgbClr val="20B1D4"/>
    <a:srgbClr val="042E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p:restoredTop sz="94660"/>
  </p:normalViewPr>
  <p:slideViewPr>
    <p:cSldViewPr snapToGrid="0" showGuides="1">
      <p:cViewPr varScale="1">
        <p:scale>
          <a:sx n="116" d="100"/>
          <a:sy n="116" d="100"/>
        </p:scale>
        <p:origin x="336" y="132"/>
      </p:cViewPr>
      <p:guideLst>
        <p:guide orient="horz" pos="2254"/>
        <p:guide pos="2934"/>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auto"/>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4" y="2665379"/>
            <a:ext cx="4873574" cy="3524284"/>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auto"/>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8" y="2665379"/>
            <a:ext cx="4897576" cy="3524284"/>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lstStyle/>
          <a:p>
            <a:pPr fontAlgn="auto"/>
            <a:endParaRPr lang="zh-CN" altLang="en-US" strike="noStrike" noProof="1"/>
          </a:p>
        </p:txBody>
      </p:sp>
      <p:sp>
        <p:nvSpPr>
          <p:cNvPr id="9" name="灯片编号占位符 8"/>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miter/>
          </a:ln>
        </p:spPr>
        <p:txBody>
          <a:bodyPr lIns="91440" tIns="45720" rIns="91440" bIns="45720" anchor="ctr"/>
          <a:lstStyle/>
          <a:p>
            <a:pPr lvl="0"/>
            <a:r>
              <a:rPr lang="zh-CN" altLang="en-US"/>
              <a:t>单击此处编辑母版标题样式</a:t>
            </a:r>
            <a:endParaRPr lang="zh-CN" altLang="en-US"/>
          </a:p>
        </p:txBody>
      </p:sp>
      <p:sp>
        <p:nvSpPr>
          <p:cNvPr id="1027" name="文本占位符 2"/>
          <p:cNvSpPr>
            <a:spLocks noGrp="1"/>
          </p:cNvSpPr>
          <p:nvPr>
            <p:ph type="body"/>
          </p:nvPr>
        </p:nvSpPr>
        <p:spPr>
          <a:xfrm>
            <a:off x="838200" y="1825625"/>
            <a:ext cx="10515600" cy="4351338"/>
          </a:xfrm>
          <a:prstGeom prst="rect">
            <a:avLst/>
          </a:prstGeom>
          <a:noFill/>
          <a:ln w="9525">
            <a:noFill/>
            <a:miter/>
          </a:ln>
        </p:spPr>
        <p:txBody>
          <a:bodyPr lIns="91440" tIns="45720" rIns="91440" bIns="45720" anchor="t"/>
          <a:lstStyle/>
          <a:p>
            <a:pPr lvl="0"/>
            <a:r>
              <a:rPr lang="zh-CN" altLang="en-US"/>
              <a:t>单击此处编辑母版文本样式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png"/><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0" Type="http://schemas.openxmlformats.org/officeDocument/2006/relationships/slideLayout" Target="../slideLayouts/slideLayout2.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jpeg"/><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jpeg"/><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jpeg"/><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ppt科技背景11"/>
          <p:cNvPicPr>
            <a:picLocks noChangeAspect="1"/>
          </p:cNvPicPr>
          <p:nvPr/>
        </p:nvPicPr>
        <p:blipFill>
          <a:blip r:embed="rId1"/>
          <a:stretch>
            <a:fillRect/>
          </a:stretch>
        </p:blipFill>
        <p:spPr>
          <a:xfrm>
            <a:off x="0" y="-35560"/>
            <a:ext cx="12255500" cy="6893560"/>
          </a:xfrm>
          <a:prstGeom prst="rect">
            <a:avLst/>
          </a:prstGeom>
        </p:spPr>
      </p:pic>
      <p:sp>
        <p:nvSpPr>
          <p:cNvPr id="4" name="文本框 3"/>
          <p:cNvSpPr txBox="1"/>
          <p:nvPr/>
        </p:nvSpPr>
        <p:spPr>
          <a:xfrm>
            <a:off x="3695343" y="3578225"/>
            <a:ext cx="4801314" cy="646331"/>
          </a:xfrm>
          <a:prstGeom prst="rect">
            <a:avLst/>
          </a:prstGeom>
          <a:noFill/>
          <a:effectLst>
            <a:outerShdw blurRad="114300" dist="38100" dir="5460000" algn="tr" rotWithShape="0">
              <a:prstClr val="black">
                <a:alpha val="16000"/>
              </a:prstClr>
            </a:outerShdw>
          </a:effectLst>
        </p:spPr>
        <p:txBody>
          <a:bodyPr wrap="none" rtlCol="0">
            <a:spAutoFit/>
          </a:bodyPr>
          <a:lstStyle/>
          <a:p>
            <a:pPr fontAlgn="auto"/>
            <a:r>
              <a:rPr lang="zh-CN" altLang="en-US" sz="3600" b="1" strike="noStrike" noProof="1" smtClean="0">
                <a:solidFill>
                  <a:schemeClr val="bg1"/>
                </a:solidFill>
                <a:latin typeface="微软雅黑" panose="020B0503020204020204" charset="-122"/>
                <a:ea typeface="微软雅黑" panose="020B0503020204020204" charset="-122"/>
              </a:rPr>
              <a:t>平安智慧城市解决方案</a:t>
            </a:r>
            <a:endParaRPr lang="zh-CN" sz="3600" b="1" strike="noStrike" noProof="1">
              <a:solidFill>
                <a:schemeClr val="bg1"/>
              </a:solidFill>
              <a:latin typeface="微软雅黑" panose="020B0503020204020204" charset="-122"/>
              <a:ea typeface="微软雅黑" panose="020B0503020204020204" charset="-122"/>
            </a:endParaRPr>
          </a:p>
        </p:txBody>
      </p:sp>
      <p:cxnSp>
        <p:nvCxnSpPr>
          <p:cNvPr id="7" name="直接连接符 6"/>
          <p:cNvCxnSpPr/>
          <p:nvPr/>
        </p:nvCxnSpPr>
        <p:spPr>
          <a:xfrm>
            <a:off x="3424238" y="4379913"/>
            <a:ext cx="5343525" cy="0"/>
          </a:xfrm>
          <a:prstGeom prst="line">
            <a:avLst/>
          </a:prstGeom>
          <a:ln w="3175">
            <a:solidFill>
              <a:schemeClr val="bg1">
                <a:alpha val="68000"/>
              </a:schemeClr>
            </a:solidFill>
          </a:ln>
          <a:effectLst>
            <a:outerShdw blurRad="114300" dist="38100" dir="5460000" algn="tr" rotWithShape="0">
              <a:prstClr val="black">
                <a:alpha val="16000"/>
              </a:prstClr>
            </a:outerShd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308475" y="1711325"/>
            <a:ext cx="3575050" cy="1938020"/>
          </a:xfrm>
          <a:prstGeom prst="rect">
            <a:avLst/>
          </a:prstGeom>
          <a:noFill/>
          <a:effectLst>
            <a:outerShdw blurRad="114300" dist="38100" dir="5460000" algn="tr" rotWithShape="0">
              <a:prstClr val="black">
                <a:alpha val="16000"/>
              </a:prstClr>
            </a:outerShdw>
          </a:effectLst>
        </p:spPr>
        <p:txBody>
          <a:bodyPr wrap="square" rtlCol="0">
            <a:spAutoFit/>
          </a:bodyPr>
          <a:lstStyle/>
          <a:p>
            <a:pPr fontAlgn="auto"/>
            <a:r>
              <a:rPr lang="en-US" altLang="zh-CN" sz="12000" b="1" strike="noStrike" noProof="1" smtClean="0">
                <a:solidFill>
                  <a:srgbClr val="00B0F0"/>
                </a:solidFill>
                <a:latin typeface="Arial" panose="020B0604020202020204" pitchFamily="34" charset="0"/>
                <a:ea typeface="方正兰亭特黑扁简体" charset="0"/>
                <a:cs typeface="+mn-cs"/>
              </a:rPr>
              <a:t>2021</a:t>
            </a:r>
            <a:endParaRPr lang="en-US" altLang="zh-CN" sz="12000" b="1" strike="noStrike" noProof="1" smtClean="0">
              <a:solidFill>
                <a:srgbClr val="00B0F0"/>
              </a:solidFill>
              <a:latin typeface="Arial" panose="020B0604020202020204" pitchFamily="34" charset="0"/>
              <a:ea typeface="方正兰亭特黑扁简体" charset="0"/>
              <a:cs typeface="+mn-cs"/>
            </a:endParaRPr>
          </a:p>
        </p:txBody>
      </p:sp>
      <p:sp>
        <p:nvSpPr>
          <p:cNvPr id="9" name="文本框 8"/>
          <p:cNvSpPr txBox="1"/>
          <p:nvPr/>
        </p:nvSpPr>
        <p:spPr>
          <a:xfrm>
            <a:off x="4746625" y="4592638"/>
            <a:ext cx="3383280" cy="368300"/>
          </a:xfrm>
          <a:prstGeom prst="rect">
            <a:avLst/>
          </a:prstGeom>
          <a:noFill/>
          <a:effectLst>
            <a:outerShdw blurRad="114300" dist="38100" dir="5460000" algn="tr" rotWithShape="0">
              <a:prstClr val="black">
                <a:alpha val="16000"/>
              </a:prstClr>
            </a:outerShdw>
          </a:effectLst>
        </p:spPr>
        <p:txBody>
          <a:bodyPr wrap="none" rtlCol="0">
            <a:spAutoFit/>
          </a:bodyPr>
          <a:lstStyle/>
          <a:p>
            <a:pPr fontAlgn="auto"/>
            <a:r>
              <a:rPr lang="zh-CN" altLang="en-US" strike="noStrike" noProof="1">
                <a:solidFill>
                  <a:schemeClr val="bg1"/>
                </a:solidFill>
                <a:latin typeface="微软雅黑" panose="020B0503020204020204" charset="-122"/>
                <a:ea typeface="微软雅黑" panose="020B0503020204020204" charset="-122"/>
                <a:cs typeface="+mn-cs"/>
              </a:rPr>
              <a:t>安徽腾尔智能科技发展有限公司</a:t>
            </a:r>
            <a:endParaRPr lang="zh-CN" altLang="en-US" strike="noStrike" noProof="1">
              <a:solidFill>
                <a:schemeClr val="bg1"/>
              </a:solidFill>
              <a:latin typeface="微软雅黑" panose="020B0503020204020204" charset="-122"/>
              <a:ea typeface="微软雅黑" panose="020B0503020204020204" charset="-122"/>
            </a:endParaRPr>
          </a:p>
        </p:txBody>
      </p:sp>
    </p:spTree>
  </p:cSld>
  <p:clrMapOvr>
    <a:masterClrMapping/>
  </p:clrMapOvr>
  <p:transition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图片 5" descr="ppt科技背景4"/>
          <p:cNvPicPr>
            <a:picLocks noChangeAspect="1"/>
          </p:cNvPicPr>
          <p:nvPr/>
        </p:nvPicPr>
        <p:blipFill>
          <a:blip r:embed="rId1"/>
          <a:stretch>
            <a:fillRect/>
          </a:stretch>
        </p:blipFill>
        <p:spPr>
          <a:xfrm>
            <a:off x="-10795" y="-31115"/>
            <a:ext cx="12226290" cy="6896100"/>
          </a:xfrm>
          <a:prstGeom prst="rect">
            <a:avLst/>
          </a:prstGeom>
          <a:noFill/>
          <a:ln w="9525">
            <a:noFill/>
            <a:miter/>
          </a:ln>
        </p:spPr>
      </p:pic>
      <p:grpSp>
        <p:nvGrpSpPr>
          <p:cNvPr id="10242" name="组合 2"/>
          <p:cNvGrpSpPr/>
          <p:nvPr/>
        </p:nvGrpSpPr>
        <p:grpSpPr>
          <a:xfrm>
            <a:off x="428625" y="249238"/>
            <a:ext cx="830263" cy="744537"/>
            <a:chOff x="1719" y="3207"/>
            <a:chExt cx="5207" cy="4676"/>
          </a:xfrm>
        </p:grpSpPr>
        <p:sp>
          <p:nvSpPr>
            <p:cNvPr id="31" name="任意多边形 30"/>
            <p:cNvSpPr/>
            <p:nvPr/>
          </p:nvSpPr>
          <p:spPr>
            <a:xfrm>
              <a:off x="2229" y="3665"/>
              <a:ext cx="4187" cy="37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6350">
              <a:solidFill>
                <a:srgbClr val="00B0F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4" name="任意多边形 23"/>
            <p:cNvSpPr/>
            <p:nvPr/>
          </p:nvSpPr>
          <p:spPr>
            <a:xfrm>
              <a:off x="1719" y="3207"/>
              <a:ext cx="5207" cy="467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12700">
              <a:solidFill>
                <a:srgbClr val="00B0F0">
                  <a:alpha val="56000"/>
                </a:srgb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0245" name="文本框 1"/>
          <p:cNvSpPr txBox="1"/>
          <p:nvPr/>
        </p:nvSpPr>
        <p:spPr>
          <a:xfrm>
            <a:off x="550863" y="412750"/>
            <a:ext cx="575799" cy="400110"/>
          </a:xfrm>
          <a:prstGeom prst="rect">
            <a:avLst/>
          </a:prstGeom>
          <a:noFill/>
          <a:ln w="9525">
            <a:noFill/>
            <a:miter/>
          </a:ln>
        </p:spPr>
        <p:txBody>
          <a:bodyPr wrap="none" anchor="t">
            <a:spAutoFit/>
          </a:bodyPr>
          <a:lstStyle/>
          <a:p>
            <a:pPr lvl="0"/>
            <a:r>
              <a:rPr lang="en-US" altLang="zh-CN" sz="2000" b="1" smtClean="0">
                <a:solidFill>
                  <a:srgbClr val="00B0F0"/>
                </a:solidFill>
                <a:latin typeface="微软雅黑" panose="020B0503020204020204" charset="-122"/>
                <a:ea typeface="微软雅黑" panose="020B0503020204020204" charset="-122"/>
              </a:rPr>
              <a:t>2.3</a:t>
            </a:r>
            <a:endParaRPr lang="en-US" altLang="zh-CN" sz="2000" b="1">
              <a:solidFill>
                <a:srgbClr val="00B0F0"/>
              </a:solidFill>
              <a:latin typeface="微软雅黑" panose="020B0503020204020204" charset="-122"/>
              <a:ea typeface="微软雅黑" panose="020B0503020204020204" charset="-122"/>
            </a:endParaRPr>
          </a:p>
        </p:txBody>
      </p:sp>
      <p:sp>
        <p:nvSpPr>
          <p:cNvPr id="10246" name="文本框 3"/>
          <p:cNvSpPr txBox="1"/>
          <p:nvPr/>
        </p:nvSpPr>
        <p:spPr>
          <a:xfrm>
            <a:off x="1308100" y="344805"/>
            <a:ext cx="3812540" cy="523220"/>
          </a:xfrm>
          <a:prstGeom prst="rect">
            <a:avLst/>
          </a:prstGeom>
          <a:noFill/>
          <a:ln w="9525">
            <a:noFill/>
            <a:miter/>
          </a:ln>
        </p:spPr>
        <p:txBody>
          <a:bodyPr wrap="square" anchor="t">
            <a:spAutoFit/>
          </a:bodyPr>
          <a:lstStyle/>
          <a:p>
            <a:pPr lvl="0"/>
            <a:r>
              <a:rPr lang="zh-CN" altLang="en-US" sz="2800" b="1" smtClean="0">
                <a:solidFill>
                  <a:schemeClr val="bg1"/>
                </a:solidFill>
                <a:latin typeface="微软雅黑" panose="020B0503020204020204" charset="-122"/>
                <a:ea typeface="微软雅黑" panose="020B0503020204020204" charset="-122"/>
              </a:rPr>
              <a:t>智能</a:t>
            </a:r>
            <a:r>
              <a:rPr lang="zh-CN" altLang="zh-CN" sz="2800" b="1" smtClean="0">
                <a:solidFill>
                  <a:schemeClr val="bg1"/>
                </a:solidFill>
                <a:latin typeface="微软雅黑" panose="020B0503020204020204" charset="-122"/>
                <a:ea typeface="微软雅黑" panose="020B0503020204020204" charset="-122"/>
              </a:rPr>
              <a:t>家居</a:t>
            </a:r>
            <a:endParaRPr lang="zh-CN" altLang="zh-CN" b="1">
              <a:solidFill>
                <a:schemeClr val="bg1"/>
              </a:solidFill>
              <a:latin typeface="微软雅黑" panose="020B0503020204020204" charset="-122"/>
              <a:ea typeface="微软雅黑" panose="020B0503020204020204" charset="-122"/>
            </a:endParaRPr>
          </a:p>
        </p:txBody>
      </p:sp>
      <p:sp>
        <p:nvSpPr>
          <p:cNvPr id="10247" name="文本框 54"/>
          <p:cNvSpPr txBox="1"/>
          <p:nvPr/>
        </p:nvSpPr>
        <p:spPr>
          <a:xfrm>
            <a:off x="1337310" y="957580"/>
            <a:ext cx="7207885" cy="307777"/>
          </a:xfrm>
          <a:prstGeom prst="rect">
            <a:avLst/>
          </a:prstGeom>
          <a:noFill/>
          <a:ln w="9525">
            <a:noFill/>
            <a:miter/>
          </a:ln>
        </p:spPr>
        <p:txBody>
          <a:bodyPr wrap="square" anchor="t">
            <a:spAutoFit/>
          </a:bodyPr>
          <a:lstStyle/>
          <a:p>
            <a:pPr fontAlgn="auto">
              <a:defRPr/>
            </a:pPr>
            <a:r>
              <a:rPr lang="zh-CN" altLang="en-US" sz="1400" noProof="1" smtClean="0">
                <a:solidFill>
                  <a:schemeClr val="bg1">
                    <a:lumMod val="95000"/>
                  </a:schemeClr>
                </a:solidFill>
                <a:latin typeface="微软雅黑" panose="020B0503020204020204" charset="-122"/>
                <a:ea typeface="微软雅黑" panose="020B0503020204020204" charset="-122"/>
                <a:sym typeface="+mn-ea"/>
              </a:rPr>
              <a:t>人体红外，门窗磁，水浸、空气、烟雾监测，视频</a:t>
            </a:r>
            <a:r>
              <a:rPr lang="zh-CN" altLang="en-US" sz="1400" noProof="1">
                <a:solidFill>
                  <a:schemeClr val="bg1">
                    <a:lumMod val="95000"/>
                  </a:schemeClr>
                </a:solidFill>
                <a:latin typeface="微软雅黑" panose="020B0503020204020204" charset="-122"/>
                <a:ea typeface="微软雅黑" panose="020B0503020204020204" charset="-122"/>
                <a:sym typeface="+mn-ea"/>
              </a:rPr>
              <a:t>监控，</a:t>
            </a:r>
            <a:r>
              <a:rPr lang="zh-CN" altLang="en-US" sz="1400" noProof="1" smtClean="0">
                <a:solidFill>
                  <a:schemeClr val="bg1">
                    <a:lumMod val="95000"/>
                  </a:schemeClr>
                </a:solidFill>
                <a:latin typeface="微软雅黑" panose="020B0503020204020204" charset="-122"/>
                <a:ea typeface="微软雅黑" panose="020B0503020204020204" charset="-122"/>
                <a:sym typeface="+mn-ea"/>
              </a:rPr>
              <a:t>联动报警。</a:t>
            </a:r>
            <a:endParaRPr lang="zh-CN" altLang="en-US" sz="1400" noProof="1" smtClean="0">
              <a:solidFill>
                <a:schemeClr val="bg1">
                  <a:lumMod val="95000"/>
                </a:schemeClr>
              </a:solidFill>
              <a:latin typeface="微软雅黑" panose="020B0503020204020204" charset="-122"/>
              <a:ea typeface="微软雅黑" panose="020B0503020204020204" charset="-122"/>
              <a:sym typeface="+mn-ea"/>
            </a:endParaRPr>
          </a:p>
        </p:txBody>
      </p:sp>
      <p:sp>
        <p:nvSpPr>
          <p:cNvPr id="6" name="椭圆 5"/>
          <p:cNvSpPr/>
          <p:nvPr/>
        </p:nvSpPr>
        <p:spPr>
          <a:xfrm>
            <a:off x="4970780" y="2819400"/>
            <a:ext cx="1724025" cy="1724025"/>
          </a:xfrm>
          <a:prstGeom prst="ellipse">
            <a:avLst/>
          </a:prstGeom>
          <a:solidFill>
            <a:srgbClr val="00B0F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智能监控333"/>
          <p:cNvPicPr>
            <a:picLocks noChangeAspect="1"/>
          </p:cNvPicPr>
          <p:nvPr/>
        </p:nvPicPr>
        <p:blipFill>
          <a:blip r:embed="rId2"/>
          <a:stretch>
            <a:fillRect/>
          </a:stretch>
        </p:blipFill>
        <p:spPr>
          <a:xfrm>
            <a:off x="3595370" y="2246630"/>
            <a:ext cx="5319395" cy="2992120"/>
          </a:xfrm>
          <a:prstGeom prst="rect">
            <a:avLst/>
          </a:prstGeom>
        </p:spPr>
      </p:pic>
      <p:grpSp>
        <p:nvGrpSpPr>
          <p:cNvPr id="13" name="组合 12"/>
          <p:cNvGrpSpPr/>
          <p:nvPr/>
        </p:nvGrpSpPr>
        <p:grpSpPr>
          <a:xfrm>
            <a:off x="1391285" y="1797368"/>
            <a:ext cx="3341370" cy="1247140"/>
            <a:chOff x="2191" y="2831"/>
            <a:chExt cx="5262" cy="1964"/>
          </a:xfrm>
        </p:grpSpPr>
        <p:grpSp>
          <p:nvGrpSpPr>
            <p:cNvPr id="12" name="组合 11"/>
            <p:cNvGrpSpPr/>
            <p:nvPr/>
          </p:nvGrpSpPr>
          <p:grpSpPr>
            <a:xfrm>
              <a:off x="3963" y="2831"/>
              <a:ext cx="3490" cy="1964"/>
              <a:chOff x="3963" y="2611"/>
              <a:chExt cx="3490" cy="1964"/>
            </a:xfrm>
          </p:grpSpPr>
          <p:pic>
            <p:nvPicPr>
              <p:cNvPr id="7" name="图片 6" descr="智能监控222"/>
              <p:cNvPicPr>
                <a:picLocks noChangeAspect="1"/>
              </p:cNvPicPr>
              <p:nvPr/>
            </p:nvPicPr>
            <p:blipFill>
              <a:blip r:embed="rId3"/>
              <a:stretch>
                <a:fillRect/>
              </a:stretch>
            </p:blipFill>
            <p:spPr>
              <a:xfrm>
                <a:off x="3963" y="2611"/>
                <a:ext cx="3491" cy="1964"/>
              </a:xfrm>
              <a:prstGeom prst="rect">
                <a:avLst/>
              </a:prstGeom>
            </p:spPr>
          </p:pic>
          <p:pic>
            <p:nvPicPr>
              <p:cNvPr id="8" name="图片 7" descr="无线"/>
              <p:cNvPicPr>
                <a:picLocks noChangeAspect="1"/>
              </p:cNvPicPr>
              <p:nvPr/>
            </p:nvPicPr>
            <p:blipFill>
              <a:blip r:embed="rId4"/>
              <a:stretch>
                <a:fillRect/>
              </a:stretch>
            </p:blipFill>
            <p:spPr>
              <a:xfrm>
                <a:off x="5048" y="3287"/>
                <a:ext cx="780" cy="534"/>
              </a:xfrm>
              <a:prstGeom prst="rect">
                <a:avLst/>
              </a:prstGeom>
            </p:spPr>
          </p:pic>
        </p:grpSp>
        <p:grpSp>
          <p:nvGrpSpPr>
            <p:cNvPr id="11" name="组合 10"/>
            <p:cNvGrpSpPr/>
            <p:nvPr/>
          </p:nvGrpSpPr>
          <p:grpSpPr>
            <a:xfrm>
              <a:off x="2191" y="3105"/>
              <a:ext cx="2220" cy="1250"/>
              <a:chOff x="2191" y="3105"/>
              <a:chExt cx="2220" cy="1250"/>
            </a:xfrm>
          </p:grpSpPr>
          <p:sp>
            <p:nvSpPr>
              <p:cNvPr id="9" name="文本框 8"/>
              <p:cNvSpPr txBox="1"/>
              <p:nvPr/>
            </p:nvSpPr>
            <p:spPr>
              <a:xfrm>
                <a:off x="2843" y="3105"/>
                <a:ext cx="1568" cy="555"/>
              </a:xfrm>
              <a:prstGeom prst="rect">
                <a:avLst/>
              </a:prstGeom>
              <a:noFill/>
            </p:spPr>
            <p:txBody>
              <a:bodyPr wrap="none" rtlCol="0">
                <a:spAutoFit/>
              </a:bodyPr>
              <a:lstStyle/>
              <a:p>
                <a:r>
                  <a:rPr lang="zh-CN" altLang="en-US" sz="1600" b="1">
                    <a:solidFill>
                      <a:schemeClr val="bg1"/>
                    </a:solidFill>
                    <a:latin typeface="微软雅黑" panose="020B0503020204020204" charset="-122"/>
                    <a:ea typeface="微软雅黑" panose="020B0503020204020204" charset="-122"/>
                  </a:rPr>
                  <a:t>无线连接</a:t>
                </a:r>
                <a:endParaRPr lang="zh-CN" altLang="en-US" sz="1600" b="1">
                  <a:solidFill>
                    <a:schemeClr val="bg1"/>
                  </a:solidFill>
                  <a:latin typeface="微软雅黑" panose="020B0503020204020204" charset="-122"/>
                  <a:ea typeface="微软雅黑" panose="020B0503020204020204" charset="-122"/>
                </a:endParaRPr>
              </a:p>
            </p:txBody>
          </p:sp>
          <p:sp>
            <p:nvSpPr>
              <p:cNvPr id="10" name="文本框 9"/>
              <p:cNvSpPr txBox="1"/>
              <p:nvPr/>
            </p:nvSpPr>
            <p:spPr>
              <a:xfrm>
                <a:off x="2191" y="3615"/>
                <a:ext cx="2220" cy="740"/>
              </a:xfrm>
              <a:prstGeom prst="rect">
                <a:avLst/>
              </a:prstGeom>
              <a:noFill/>
            </p:spPr>
            <p:txBody>
              <a:bodyPr wrap="square" rtlCol="0">
                <a:spAutoFit/>
              </a:bodyPr>
              <a:lstStyle/>
              <a:p>
                <a:pPr algn="r"/>
                <a:r>
                  <a:rPr lang="zh-CN" altLang="en-US" sz="1200">
                    <a:solidFill>
                      <a:schemeClr val="bg1">
                        <a:lumMod val="85000"/>
                      </a:schemeClr>
                    </a:solidFill>
                    <a:latin typeface="微软雅黑" panose="020B0503020204020204" charset="-122"/>
                    <a:ea typeface="微软雅黑" panose="020B0503020204020204" charset="-122"/>
                  </a:rPr>
                  <a:t>支持无线</a:t>
                </a:r>
                <a:r>
                  <a:rPr lang="en-US" altLang="zh-CN" sz="1200">
                    <a:solidFill>
                      <a:schemeClr val="bg1">
                        <a:lumMod val="85000"/>
                      </a:schemeClr>
                    </a:solidFill>
                    <a:latin typeface="微软雅黑" panose="020B0503020204020204" charset="-122"/>
                    <a:ea typeface="微软雅黑" panose="020B0503020204020204" charset="-122"/>
                  </a:rPr>
                  <a:t>WIFI</a:t>
                </a:r>
                <a:r>
                  <a:rPr lang="zh-CN" altLang="en-US" sz="1200">
                    <a:solidFill>
                      <a:schemeClr val="bg1">
                        <a:lumMod val="85000"/>
                      </a:schemeClr>
                    </a:solidFill>
                    <a:latin typeface="微软雅黑" panose="020B0503020204020204" charset="-122"/>
                    <a:ea typeface="微软雅黑" panose="020B0503020204020204" charset="-122"/>
                  </a:rPr>
                  <a:t>连接网络功能</a:t>
                </a:r>
                <a:endParaRPr lang="zh-CN" altLang="en-US" sz="1200">
                  <a:solidFill>
                    <a:schemeClr val="bg1">
                      <a:lumMod val="85000"/>
                    </a:schemeClr>
                  </a:solidFill>
                  <a:latin typeface="微软雅黑" panose="020B0503020204020204" charset="-122"/>
                  <a:ea typeface="微软雅黑" panose="020B0503020204020204" charset="-122"/>
                </a:endParaRPr>
              </a:p>
            </p:txBody>
          </p:sp>
        </p:grpSp>
      </p:grpSp>
      <p:grpSp>
        <p:nvGrpSpPr>
          <p:cNvPr id="14" name="组合 13"/>
          <p:cNvGrpSpPr/>
          <p:nvPr/>
        </p:nvGrpSpPr>
        <p:grpSpPr>
          <a:xfrm>
            <a:off x="1565910" y="3410585"/>
            <a:ext cx="3342005" cy="1247140"/>
            <a:chOff x="2191" y="2831"/>
            <a:chExt cx="5263" cy="1964"/>
          </a:xfrm>
        </p:grpSpPr>
        <p:pic>
          <p:nvPicPr>
            <p:cNvPr id="16" name="图片 15" descr="智能监控222"/>
            <p:cNvPicPr>
              <a:picLocks noChangeAspect="1"/>
            </p:cNvPicPr>
            <p:nvPr/>
          </p:nvPicPr>
          <p:blipFill>
            <a:blip r:embed="rId3"/>
            <a:stretch>
              <a:fillRect/>
            </a:stretch>
          </p:blipFill>
          <p:spPr>
            <a:xfrm>
              <a:off x="3963" y="2831"/>
              <a:ext cx="3491" cy="1964"/>
            </a:xfrm>
            <a:prstGeom prst="rect">
              <a:avLst/>
            </a:prstGeom>
          </p:spPr>
        </p:pic>
        <p:grpSp>
          <p:nvGrpSpPr>
            <p:cNvPr id="18" name="组合 17"/>
            <p:cNvGrpSpPr/>
            <p:nvPr/>
          </p:nvGrpSpPr>
          <p:grpSpPr>
            <a:xfrm>
              <a:off x="2191" y="3345"/>
              <a:ext cx="2240" cy="852"/>
              <a:chOff x="2191" y="3345"/>
              <a:chExt cx="2240" cy="852"/>
            </a:xfrm>
          </p:grpSpPr>
          <p:sp>
            <p:nvSpPr>
              <p:cNvPr id="19" name="文本框 18"/>
              <p:cNvSpPr txBox="1"/>
              <p:nvPr/>
            </p:nvSpPr>
            <p:spPr>
              <a:xfrm>
                <a:off x="2863" y="3345"/>
                <a:ext cx="1568" cy="555"/>
              </a:xfrm>
              <a:prstGeom prst="rect">
                <a:avLst/>
              </a:prstGeom>
              <a:noFill/>
            </p:spPr>
            <p:txBody>
              <a:bodyPr wrap="none" rtlCol="0">
                <a:spAutoFit/>
              </a:bodyPr>
              <a:lstStyle/>
              <a:p>
                <a:r>
                  <a:rPr lang="zh-CN" altLang="en-US" sz="1600" b="1">
                    <a:solidFill>
                      <a:schemeClr val="bg1"/>
                    </a:solidFill>
                    <a:latin typeface="微软雅黑" panose="020B0503020204020204" charset="-122"/>
                    <a:ea typeface="微软雅黑" panose="020B0503020204020204" charset="-122"/>
                  </a:rPr>
                  <a:t>情景模式</a:t>
                </a:r>
                <a:endParaRPr lang="zh-CN" altLang="en-US" sz="1600" b="1">
                  <a:solidFill>
                    <a:schemeClr val="bg1"/>
                  </a:solidFill>
                  <a:latin typeface="微软雅黑" panose="020B0503020204020204" charset="-122"/>
                  <a:ea typeface="微软雅黑" panose="020B0503020204020204" charset="-122"/>
                </a:endParaRPr>
              </a:p>
            </p:txBody>
          </p:sp>
          <p:sp>
            <p:nvSpPr>
              <p:cNvPr id="20" name="文本框 19"/>
              <p:cNvSpPr txBox="1"/>
              <p:nvPr/>
            </p:nvSpPr>
            <p:spPr>
              <a:xfrm>
                <a:off x="2191" y="3880"/>
                <a:ext cx="2220" cy="317"/>
              </a:xfrm>
              <a:prstGeom prst="rect">
                <a:avLst/>
              </a:prstGeom>
              <a:noFill/>
            </p:spPr>
            <p:txBody>
              <a:bodyPr wrap="square" rtlCol="0">
                <a:spAutoFit/>
              </a:bodyPr>
              <a:lstStyle/>
              <a:p>
                <a:pPr algn="r"/>
                <a:r>
                  <a:rPr lang="zh-CN" altLang="en-US" sz="1200">
                    <a:solidFill>
                      <a:schemeClr val="bg1">
                        <a:lumMod val="85000"/>
                      </a:schemeClr>
                    </a:solidFill>
                    <a:latin typeface="微软雅黑" panose="020B0503020204020204" charset="-122"/>
                    <a:ea typeface="微软雅黑" panose="020B0503020204020204" charset="-122"/>
                  </a:rPr>
                  <a:t>手机一键情景模式</a:t>
                </a:r>
                <a:endParaRPr lang="zh-CN" altLang="en-US" sz="1200">
                  <a:solidFill>
                    <a:schemeClr val="bg1">
                      <a:lumMod val="85000"/>
                    </a:schemeClr>
                  </a:solidFill>
                  <a:latin typeface="微软雅黑" panose="020B0503020204020204" charset="-122"/>
                  <a:ea typeface="微软雅黑" panose="020B0503020204020204" charset="-122"/>
                </a:endParaRPr>
              </a:p>
            </p:txBody>
          </p:sp>
        </p:grpSp>
      </p:grpSp>
      <p:pic>
        <p:nvPicPr>
          <p:cNvPr id="21" name="图片 20" descr="图层 0"/>
          <p:cNvPicPr>
            <a:picLocks noChangeAspect="1"/>
          </p:cNvPicPr>
          <p:nvPr/>
        </p:nvPicPr>
        <p:blipFill>
          <a:blip r:embed="rId5"/>
          <a:stretch>
            <a:fillRect/>
          </a:stretch>
        </p:blipFill>
        <p:spPr>
          <a:xfrm>
            <a:off x="3460750" y="3755390"/>
            <a:ext cx="335915" cy="441960"/>
          </a:xfrm>
          <a:prstGeom prst="rect">
            <a:avLst/>
          </a:prstGeom>
        </p:spPr>
      </p:pic>
      <p:grpSp>
        <p:nvGrpSpPr>
          <p:cNvPr id="22" name="组合 21"/>
          <p:cNvGrpSpPr/>
          <p:nvPr/>
        </p:nvGrpSpPr>
        <p:grpSpPr>
          <a:xfrm>
            <a:off x="1756410" y="5048568"/>
            <a:ext cx="3551555" cy="1247140"/>
            <a:chOff x="1861" y="2831"/>
            <a:chExt cx="5593" cy="1964"/>
          </a:xfrm>
        </p:grpSpPr>
        <p:pic>
          <p:nvPicPr>
            <p:cNvPr id="25" name="图片 24" descr="智能监控222"/>
            <p:cNvPicPr>
              <a:picLocks noChangeAspect="1"/>
            </p:cNvPicPr>
            <p:nvPr/>
          </p:nvPicPr>
          <p:blipFill>
            <a:blip r:embed="rId3"/>
            <a:stretch>
              <a:fillRect/>
            </a:stretch>
          </p:blipFill>
          <p:spPr>
            <a:xfrm>
              <a:off x="3963" y="2831"/>
              <a:ext cx="3491" cy="1964"/>
            </a:xfrm>
            <a:prstGeom prst="rect">
              <a:avLst/>
            </a:prstGeom>
          </p:spPr>
        </p:pic>
        <p:grpSp>
          <p:nvGrpSpPr>
            <p:cNvPr id="27" name="组合 26"/>
            <p:cNvGrpSpPr/>
            <p:nvPr/>
          </p:nvGrpSpPr>
          <p:grpSpPr>
            <a:xfrm>
              <a:off x="1861" y="3105"/>
              <a:ext cx="2550" cy="1321"/>
              <a:chOff x="1861" y="3105"/>
              <a:chExt cx="2550" cy="1321"/>
            </a:xfrm>
          </p:grpSpPr>
          <p:sp>
            <p:nvSpPr>
              <p:cNvPr id="28" name="文本框 27"/>
              <p:cNvSpPr txBox="1"/>
              <p:nvPr/>
            </p:nvSpPr>
            <p:spPr>
              <a:xfrm>
                <a:off x="2843" y="3105"/>
                <a:ext cx="1568" cy="555"/>
              </a:xfrm>
              <a:prstGeom prst="rect">
                <a:avLst/>
              </a:prstGeom>
              <a:noFill/>
            </p:spPr>
            <p:txBody>
              <a:bodyPr wrap="none" rtlCol="0">
                <a:spAutoFit/>
              </a:bodyPr>
              <a:lstStyle/>
              <a:p>
                <a:r>
                  <a:rPr lang="zh-CN" altLang="zh-CN" sz="1600" b="1">
                    <a:solidFill>
                      <a:schemeClr val="bg1"/>
                    </a:solidFill>
                    <a:latin typeface="微软雅黑" panose="020B0503020204020204" charset="-122"/>
                    <a:ea typeface="微软雅黑" panose="020B0503020204020204" charset="-122"/>
                  </a:rPr>
                  <a:t>联动控制</a:t>
                </a:r>
                <a:endParaRPr lang="zh-CN" altLang="zh-CN" sz="1600" b="1">
                  <a:solidFill>
                    <a:schemeClr val="bg1"/>
                  </a:solidFill>
                  <a:latin typeface="微软雅黑" panose="020B0503020204020204" charset="-122"/>
                  <a:ea typeface="微软雅黑" panose="020B0503020204020204" charset="-122"/>
                </a:endParaRPr>
              </a:p>
            </p:txBody>
          </p:sp>
          <p:sp>
            <p:nvSpPr>
              <p:cNvPr id="29" name="文本框 28"/>
              <p:cNvSpPr txBox="1"/>
              <p:nvPr/>
            </p:nvSpPr>
            <p:spPr>
              <a:xfrm>
                <a:off x="1861" y="3615"/>
                <a:ext cx="2550" cy="811"/>
              </a:xfrm>
              <a:prstGeom prst="rect">
                <a:avLst/>
              </a:prstGeom>
              <a:noFill/>
            </p:spPr>
            <p:txBody>
              <a:bodyPr wrap="square" rtlCol="0">
                <a:spAutoFit/>
              </a:bodyPr>
              <a:lstStyle/>
              <a:p>
                <a:pPr algn="r"/>
                <a:r>
                  <a:rPr lang="zh-CN" altLang="en-US" sz="1200">
                    <a:solidFill>
                      <a:schemeClr val="bg1">
                        <a:lumMod val="85000"/>
                      </a:schemeClr>
                    </a:solidFill>
                    <a:latin typeface="微软雅黑" panose="020B0503020204020204" charset="-122"/>
                    <a:ea typeface="微软雅黑" panose="020B0503020204020204" charset="-122"/>
                  </a:rPr>
                  <a:t>场景触发，联动控制</a:t>
                </a:r>
                <a:endParaRPr lang="zh-CN" altLang="en-US" sz="1200">
                  <a:solidFill>
                    <a:schemeClr val="bg1">
                      <a:lumMod val="85000"/>
                    </a:schemeClr>
                  </a:solidFill>
                  <a:latin typeface="微软雅黑" panose="020B0503020204020204" charset="-122"/>
                  <a:ea typeface="微软雅黑" panose="020B0503020204020204" charset="-122"/>
                </a:endParaRPr>
              </a:p>
            </p:txBody>
          </p:sp>
        </p:grpSp>
      </p:grpSp>
      <p:pic>
        <p:nvPicPr>
          <p:cNvPr id="30" name="图片 29" descr="控制"/>
          <p:cNvPicPr>
            <a:picLocks noChangeAspect="1"/>
          </p:cNvPicPr>
          <p:nvPr/>
        </p:nvPicPr>
        <p:blipFill>
          <a:blip r:embed="rId6"/>
          <a:stretch>
            <a:fillRect/>
          </a:stretch>
        </p:blipFill>
        <p:spPr>
          <a:xfrm>
            <a:off x="3793490" y="5410835"/>
            <a:ext cx="482600" cy="482600"/>
          </a:xfrm>
          <a:prstGeom prst="rect">
            <a:avLst/>
          </a:prstGeom>
        </p:spPr>
      </p:pic>
      <p:grpSp>
        <p:nvGrpSpPr>
          <p:cNvPr id="40" name="组合 39"/>
          <p:cNvGrpSpPr/>
          <p:nvPr/>
        </p:nvGrpSpPr>
        <p:grpSpPr>
          <a:xfrm>
            <a:off x="7196455" y="1705610"/>
            <a:ext cx="3646170" cy="1247140"/>
            <a:chOff x="11333" y="2686"/>
            <a:chExt cx="5742" cy="1964"/>
          </a:xfrm>
        </p:grpSpPr>
        <p:pic>
          <p:nvPicPr>
            <p:cNvPr id="34" name="图片 33" descr="智能监控222"/>
            <p:cNvPicPr>
              <a:picLocks noChangeAspect="1"/>
            </p:cNvPicPr>
            <p:nvPr/>
          </p:nvPicPr>
          <p:blipFill>
            <a:blip r:embed="rId3"/>
            <a:stretch>
              <a:fillRect/>
            </a:stretch>
          </p:blipFill>
          <p:spPr>
            <a:xfrm>
              <a:off x="11333" y="2686"/>
              <a:ext cx="3491" cy="1964"/>
            </a:xfrm>
            <a:prstGeom prst="rect">
              <a:avLst/>
            </a:prstGeom>
          </p:spPr>
        </p:pic>
        <p:grpSp>
          <p:nvGrpSpPr>
            <p:cNvPr id="36" name="组合 35"/>
            <p:cNvGrpSpPr/>
            <p:nvPr/>
          </p:nvGrpSpPr>
          <p:grpSpPr>
            <a:xfrm>
              <a:off x="13851" y="2840"/>
              <a:ext cx="3225" cy="1538"/>
              <a:chOff x="2191" y="3105"/>
              <a:chExt cx="3225" cy="1538"/>
            </a:xfrm>
          </p:grpSpPr>
          <p:sp>
            <p:nvSpPr>
              <p:cNvPr id="37" name="文本框 36"/>
              <p:cNvSpPr txBox="1"/>
              <p:nvPr/>
            </p:nvSpPr>
            <p:spPr>
              <a:xfrm>
                <a:off x="2191" y="3105"/>
                <a:ext cx="1568" cy="555"/>
              </a:xfrm>
              <a:prstGeom prst="rect">
                <a:avLst/>
              </a:prstGeom>
              <a:noFill/>
            </p:spPr>
            <p:txBody>
              <a:bodyPr wrap="none" rtlCol="0">
                <a:spAutoFit/>
              </a:bodyPr>
              <a:lstStyle/>
              <a:p>
                <a:r>
                  <a:rPr lang="zh-CN" altLang="en-US" sz="1600" b="1">
                    <a:solidFill>
                      <a:schemeClr val="bg1"/>
                    </a:solidFill>
                    <a:latin typeface="微软雅黑" panose="020B0503020204020204" charset="-122"/>
                    <a:ea typeface="微软雅黑" panose="020B0503020204020204" charset="-122"/>
                  </a:rPr>
                  <a:t>高清拍摄</a:t>
                </a:r>
                <a:endParaRPr lang="zh-CN" altLang="en-US" sz="1600" b="1">
                  <a:solidFill>
                    <a:schemeClr val="bg1"/>
                  </a:solidFill>
                  <a:latin typeface="微软雅黑" panose="020B0503020204020204" charset="-122"/>
                  <a:ea typeface="微软雅黑" panose="020B0503020204020204" charset="-122"/>
                </a:endParaRPr>
              </a:p>
            </p:txBody>
          </p:sp>
          <p:sp>
            <p:nvSpPr>
              <p:cNvPr id="38" name="文本框 37"/>
              <p:cNvSpPr txBox="1"/>
              <p:nvPr/>
            </p:nvSpPr>
            <p:spPr>
              <a:xfrm>
                <a:off x="2191" y="3615"/>
                <a:ext cx="3225" cy="1028"/>
              </a:xfrm>
              <a:prstGeom prst="rect">
                <a:avLst/>
              </a:prstGeom>
              <a:noFill/>
            </p:spPr>
            <p:txBody>
              <a:bodyPr wrap="square" rtlCol="0">
                <a:spAutoFit/>
              </a:bodyPr>
              <a:lstStyle/>
              <a:p>
                <a:pPr algn="l"/>
                <a:r>
                  <a:rPr lang="en-US" sz="1200">
                    <a:solidFill>
                      <a:schemeClr val="bg1">
                        <a:lumMod val="85000"/>
                      </a:schemeClr>
                    </a:solidFill>
                    <a:latin typeface="微软雅黑" panose="020B0503020204020204" charset="-122"/>
                    <a:ea typeface="微软雅黑" panose="020B0503020204020204" charset="-122"/>
                  </a:rPr>
                  <a:t>hi3518C</a:t>
                </a:r>
                <a:r>
                  <a:rPr lang="zh-CN" altLang="en-US" sz="1200">
                    <a:solidFill>
                      <a:schemeClr val="bg1">
                        <a:lumMod val="85000"/>
                      </a:schemeClr>
                    </a:solidFill>
                    <a:latin typeface="微软雅黑" panose="020B0503020204020204" charset="-122"/>
                    <a:ea typeface="微软雅黑" panose="020B0503020204020204" charset="-122"/>
                  </a:rPr>
                  <a:t>平台，</a:t>
                </a:r>
                <a:r>
                  <a:rPr lang="en-US" altLang="zh-CN" sz="1200">
                    <a:solidFill>
                      <a:schemeClr val="bg1">
                        <a:lumMod val="85000"/>
                      </a:schemeClr>
                    </a:solidFill>
                    <a:latin typeface="微软雅黑" panose="020B0503020204020204" charset="-122"/>
                    <a:ea typeface="微软雅黑" panose="020B0503020204020204" charset="-122"/>
                  </a:rPr>
                  <a:t>1/4</a:t>
                </a:r>
                <a:r>
                  <a:rPr lang="zh-CN" altLang="en-US" sz="1200">
                    <a:solidFill>
                      <a:schemeClr val="bg1">
                        <a:lumMod val="85000"/>
                      </a:schemeClr>
                    </a:solidFill>
                    <a:latin typeface="微软雅黑" panose="020B0503020204020204" charset="-122"/>
                    <a:ea typeface="微软雅黑" panose="020B0503020204020204" charset="-122"/>
                  </a:rPr>
                  <a:t>寸低照度图像传感器，</a:t>
                </a:r>
                <a:r>
                  <a:rPr lang="en-US" altLang="zh-CN" sz="1200">
                    <a:solidFill>
                      <a:schemeClr val="bg1">
                        <a:lumMod val="85000"/>
                      </a:schemeClr>
                    </a:solidFill>
                    <a:latin typeface="微软雅黑" panose="020B0503020204020204" charset="-122"/>
                    <a:ea typeface="微软雅黑" panose="020B0503020204020204" charset="-122"/>
                  </a:rPr>
                  <a:t>2.8mm</a:t>
                </a:r>
                <a:r>
                  <a:rPr lang="zh-CN" altLang="en-US" sz="1200">
                    <a:solidFill>
                      <a:schemeClr val="bg1">
                        <a:lumMod val="85000"/>
                      </a:schemeClr>
                    </a:solidFill>
                    <a:latin typeface="微软雅黑" panose="020B0503020204020204" charset="-122"/>
                    <a:ea typeface="微软雅黑" panose="020B0503020204020204" charset="-122"/>
                  </a:rPr>
                  <a:t>广角高清镜头</a:t>
                </a:r>
                <a:endParaRPr lang="zh-CN" altLang="en-US" sz="1200">
                  <a:solidFill>
                    <a:schemeClr val="bg1">
                      <a:lumMod val="85000"/>
                    </a:schemeClr>
                  </a:solidFill>
                  <a:latin typeface="微软雅黑" panose="020B0503020204020204" charset="-122"/>
                  <a:ea typeface="微软雅黑" panose="020B0503020204020204" charset="-122"/>
                </a:endParaRPr>
              </a:p>
            </p:txBody>
          </p:sp>
        </p:grpSp>
      </p:grpSp>
      <p:pic>
        <p:nvPicPr>
          <p:cNvPr id="39" name="图片 38" descr="拍摄"/>
          <p:cNvPicPr>
            <a:picLocks noChangeAspect="1"/>
          </p:cNvPicPr>
          <p:nvPr/>
        </p:nvPicPr>
        <p:blipFill>
          <a:blip r:embed="rId7"/>
          <a:stretch>
            <a:fillRect/>
          </a:stretch>
        </p:blipFill>
        <p:spPr>
          <a:xfrm>
            <a:off x="7921625" y="2128520"/>
            <a:ext cx="431165" cy="358140"/>
          </a:xfrm>
          <a:prstGeom prst="rect">
            <a:avLst/>
          </a:prstGeom>
        </p:spPr>
      </p:pic>
      <p:grpSp>
        <p:nvGrpSpPr>
          <p:cNvPr id="41" name="组合 40"/>
          <p:cNvGrpSpPr/>
          <p:nvPr/>
        </p:nvGrpSpPr>
        <p:grpSpPr>
          <a:xfrm>
            <a:off x="7094855" y="3318510"/>
            <a:ext cx="3646805" cy="1247140"/>
            <a:chOff x="11333" y="2686"/>
            <a:chExt cx="5743" cy="1964"/>
          </a:xfrm>
        </p:grpSpPr>
        <p:pic>
          <p:nvPicPr>
            <p:cNvPr id="42" name="图片 41" descr="智能监控222"/>
            <p:cNvPicPr>
              <a:picLocks noChangeAspect="1"/>
            </p:cNvPicPr>
            <p:nvPr/>
          </p:nvPicPr>
          <p:blipFill>
            <a:blip r:embed="rId3"/>
            <a:stretch>
              <a:fillRect/>
            </a:stretch>
          </p:blipFill>
          <p:spPr>
            <a:xfrm>
              <a:off x="11333" y="2686"/>
              <a:ext cx="3491" cy="1964"/>
            </a:xfrm>
            <a:prstGeom prst="rect">
              <a:avLst/>
            </a:prstGeom>
          </p:spPr>
        </p:pic>
        <p:grpSp>
          <p:nvGrpSpPr>
            <p:cNvPr id="43" name="组合 42"/>
            <p:cNvGrpSpPr/>
            <p:nvPr/>
          </p:nvGrpSpPr>
          <p:grpSpPr>
            <a:xfrm>
              <a:off x="13851" y="3155"/>
              <a:ext cx="3225" cy="948"/>
              <a:chOff x="2191" y="3420"/>
              <a:chExt cx="3225" cy="948"/>
            </a:xfrm>
          </p:grpSpPr>
          <p:sp>
            <p:nvSpPr>
              <p:cNvPr id="44" name="文本框 43"/>
              <p:cNvSpPr txBox="1"/>
              <p:nvPr/>
            </p:nvSpPr>
            <p:spPr>
              <a:xfrm>
                <a:off x="2191" y="3420"/>
                <a:ext cx="1568" cy="555"/>
              </a:xfrm>
              <a:prstGeom prst="rect">
                <a:avLst/>
              </a:prstGeom>
              <a:noFill/>
            </p:spPr>
            <p:txBody>
              <a:bodyPr wrap="none" rtlCol="0">
                <a:spAutoFit/>
              </a:bodyPr>
              <a:lstStyle/>
              <a:p>
                <a:r>
                  <a:rPr lang="zh-CN" altLang="zh-CN" sz="1600" b="1">
                    <a:solidFill>
                      <a:schemeClr val="bg1"/>
                    </a:solidFill>
                    <a:latin typeface="微软雅黑" panose="020B0503020204020204" charset="-122"/>
                    <a:ea typeface="微软雅黑" panose="020B0503020204020204" charset="-122"/>
                  </a:rPr>
                  <a:t>质量检测</a:t>
                </a:r>
                <a:endParaRPr lang="zh-CN" altLang="zh-CN" sz="1600" b="1">
                  <a:solidFill>
                    <a:schemeClr val="bg1"/>
                  </a:solidFill>
                  <a:latin typeface="微软雅黑" panose="020B0503020204020204" charset="-122"/>
                  <a:ea typeface="微软雅黑" panose="020B0503020204020204" charset="-122"/>
                </a:endParaRPr>
              </a:p>
            </p:txBody>
          </p:sp>
          <p:sp>
            <p:nvSpPr>
              <p:cNvPr id="45" name="文本框 44"/>
              <p:cNvSpPr txBox="1"/>
              <p:nvPr/>
            </p:nvSpPr>
            <p:spPr>
              <a:xfrm>
                <a:off x="2191" y="3916"/>
                <a:ext cx="3225" cy="452"/>
              </a:xfrm>
              <a:prstGeom prst="rect">
                <a:avLst/>
              </a:prstGeom>
              <a:noFill/>
            </p:spPr>
            <p:txBody>
              <a:bodyPr wrap="square" rtlCol="0">
                <a:spAutoFit/>
              </a:bodyPr>
              <a:lstStyle/>
              <a:p>
                <a:pPr algn="l"/>
                <a:r>
                  <a:rPr lang="zh-CN" altLang="en-US" sz="1200">
                    <a:solidFill>
                      <a:schemeClr val="bg1">
                        <a:lumMod val="85000"/>
                      </a:schemeClr>
                    </a:solidFill>
                    <a:latin typeface="微软雅黑" panose="020B0503020204020204" charset="-122"/>
                    <a:ea typeface="微软雅黑" panose="020B0503020204020204" charset="-122"/>
                  </a:rPr>
                  <a:t>支持室内空气质量检测</a:t>
                </a:r>
                <a:endParaRPr lang="zh-CN" altLang="en-US" sz="1200">
                  <a:solidFill>
                    <a:schemeClr val="bg1">
                      <a:lumMod val="85000"/>
                    </a:schemeClr>
                  </a:solidFill>
                  <a:latin typeface="微软雅黑" panose="020B0503020204020204" charset="-122"/>
                  <a:ea typeface="微软雅黑" panose="020B0503020204020204" charset="-122"/>
                </a:endParaRPr>
              </a:p>
            </p:txBody>
          </p:sp>
        </p:grpSp>
      </p:grpSp>
      <p:pic>
        <p:nvPicPr>
          <p:cNvPr id="46" name="图片 45" descr="检测"/>
          <p:cNvPicPr>
            <a:picLocks noChangeAspect="1"/>
          </p:cNvPicPr>
          <p:nvPr/>
        </p:nvPicPr>
        <p:blipFill>
          <a:blip r:embed="rId8"/>
          <a:stretch>
            <a:fillRect/>
          </a:stretch>
        </p:blipFill>
        <p:spPr>
          <a:xfrm>
            <a:off x="7807960" y="3693795"/>
            <a:ext cx="424180" cy="469265"/>
          </a:xfrm>
          <a:prstGeom prst="rect">
            <a:avLst/>
          </a:prstGeom>
        </p:spPr>
      </p:pic>
      <p:grpSp>
        <p:nvGrpSpPr>
          <p:cNvPr id="47" name="组合 46"/>
          <p:cNvGrpSpPr/>
          <p:nvPr/>
        </p:nvGrpSpPr>
        <p:grpSpPr>
          <a:xfrm>
            <a:off x="6717030" y="4988560"/>
            <a:ext cx="3646805" cy="1247140"/>
            <a:chOff x="11333" y="2686"/>
            <a:chExt cx="5743" cy="1964"/>
          </a:xfrm>
        </p:grpSpPr>
        <p:pic>
          <p:nvPicPr>
            <p:cNvPr id="48" name="图片 47" descr="智能监控222"/>
            <p:cNvPicPr>
              <a:picLocks noChangeAspect="1"/>
            </p:cNvPicPr>
            <p:nvPr/>
          </p:nvPicPr>
          <p:blipFill>
            <a:blip r:embed="rId3"/>
            <a:stretch>
              <a:fillRect/>
            </a:stretch>
          </p:blipFill>
          <p:spPr>
            <a:xfrm>
              <a:off x="11333" y="2686"/>
              <a:ext cx="3491" cy="1964"/>
            </a:xfrm>
            <a:prstGeom prst="rect">
              <a:avLst/>
            </a:prstGeom>
          </p:spPr>
        </p:pic>
        <p:grpSp>
          <p:nvGrpSpPr>
            <p:cNvPr id="49" name="组合 48"/>
            <p:cNvGrpSpPr/>
            <p:nvPr/>
          </p:nvGrpSpPr>
          <p:grpSpPr>
            <a:xfrm>
              <a:off x="13851" y="3080"/>
              <a:ext cx="3225" cy="1191"/>
              <a:chOff x="2191" y="3345"/>
              <a:chExt cx="3225" cy="1191"/>
            </a:xfrm>
          </p:grpSpPr>
          <p:sp>
            <p:nvSpPr>
              <p:cNvPr id="50" name="文本框 49"/>
              <p:cNvSpPr txBox="1"/>
              <p:nvPr/>
            </p:nvSpPr>
            <p:spPr>
              <a:xfrm>
                <a:off x="2191" y="3345"/>
                <a:ext cx="1568" cy="555"/>
              </a:xfrm>
              <a:prstGeom prst="rect">
                <a:avLst/>
              </a:prstGeom>
              <a:noFill/>
            </p:spPr>
            <p:txBody>
              <a:bodyPr wrap="none" rtlCol="0">
                <a:spAutoFit/>
              </a:bodyPr>
              <a:lstStyle/>
              <a:p>
                <a:r>
                  <a:rPr lang="zh-CN" altLang="en-US" sz="1600" b="1">
                    <a:solidFill>
                      <a:schemeClr val="bg1"/>
                    </a:solidFill>
                    <a:latin typeface="微软雅黑" panose="020B0503020204020204" charset="-122"/>
                    <a:ea typeface="微软雅黑" panose="020B0503020204020204" charset="-122"/>
                  </a:rPr>
                  <a:t>预录功能</a:t>
                </a:r>
                <a:endParaRPr lang="zh-CN" altLang="en-US" sz="1600" b="1">
                  <a:solidFill>
                    <a:schemeClr val="bg1"/>
                  </a:solidFill>
                  <a:latin typeface="微软雅黑" panose="020B0503020204020204" charset="-122"/>
                  <a:ea typeface="微软雅黑" panose="020B0503020204020204" charset="-122"/>
                </a:endParaRPr>
              </a:p>
            </p:txBody>
          </p:sp>
          <p:sp>
            <p:nvSpPr>
              <p:cNvPr id="51" name="文本框 50"/>
              <p:cNvSpPr txBox="1"/>
              <p:nvPr/>
            </p:nvSpPr>
            <p:spPr>
              <a:xfrm>
                <a:off x="2191" y="3796"/>
                <a:ext cx="3225" cy="740"/>
              </a:xfrm>
              <a:prstGeom prst="rect">
                <a:avLst/>
              </a:prstGeom>
              <a:noFill/>
            </p:spPr>
            <p:txBody>
              <a:bodyPr wrap="square" rtlCol="0">
                <a:spAutoFit/>
              </a:bodyPr>
              <a:lstStyle/>
              <a:p>
                <a:pPr algn="l"/>
                <a:r>
                  <a:rPr lang="zh-CN" altLang="en-US" sz="1200">
                    <a:solidFill>
                      <a:schemeClr val="bg1">
                        <a:lumMod val="85000"/>
                      </a:schemeClr>
                    </a:solidFill>
                    <a:latin typeface="微软雅黑" panose="020B0503020204020204" charset="-122"/>
                    <a:ea typeface="微软雅黑" panose="020B0503020204020204" charset="-122"/>
                  </a:rPr>
                  <a:t>支持位移侦测录像，支持</a:t>
                </a:r>
                <a:endParaRPr lang="zh-CN" altLang="en-US" sz="1200">
                  <a:solidFill>
                    <a:schemeClr val="bg1">
                      <a:lumMod val="85000"/>
                    </a:schemeClr>
                  </a:solidFill>
                  <a:latin typeface="微软雅黑" panose="020B0503020204020204" charset="-122"/>
                  <a:ea typeface="微软雅黑" panose="020B0503020204020204" charset="-122"/>
                </a:endParaRPr>
              </a:p>
              <a:p>
                <a:pPr algn="l"/>
                <a:r>
                  <a:rPr lang="zh-CN" altLang="en-US" sz="1200">
                    <a:solidFill>
                      <a:schemeClr val="bg1">
                        <a:lumMod val="85000"/>
                      </a:schemeClr>
                    </a:solidFill>
                    <a:latin typeface="微软雅黑" panose="020B0503020204020204" charset="-122"/>
                    <a:ea typeface="微软雅黑" panose="020B0503020204020204" charset="-122"/>
                  </a:rPr>
                  <a:t>长达</a:t>
                </a:r>
                <a:r>
                  <a:rPr lang="en-US" altLang="zh-CN" sz="1200">
                    <a:solidFill>
                      <a:schemeClr val="bg1">
                        <a:lumMod val="85000"/>
                      </a:schemeClr>
                    </a:solidFill>
                    <a:latin typeface="微软雅黑" panose="020B0503020204020204" charset="-122"/>
                    <a:ea typeface="微软雅黑" panose="020B0503020204020204" charset="-122"/>
                  </a:rPr>
                  <a:t>15</a:t>
                </a:r>
                <a:r>
                  <a:rPr lang="zh-CN" altLang="en-US" sz="1200">
                    <a:solidFill>
                      <a:schemeClr val="bg1">
                        <a:lumMod val="85000"/>
                      </a:schemeClr>
                    </a:solidFill>
                    <a:latin typeface="微软雅黑" panose="020B0503020204020204" charset="-122"/>
                    <a:ea typeface="微软雅黑" panose="020B0503020204020204" charset="-122"/>
                  </a:rPr>
                  <a:t>秒的预录功能</a:t>
                </a:r>
                <a:endParaRPr lang="zh-CN" altLang="en-US" sz="1200">
                  <a:solidFill>
                    <a:schemeClr val="bg1">
                      <a:lumMod val="85000"/>
                    </a:schemeClr>
                  </a:solidFill>
                  <a:latin typeface="微软雅黑" panose="020B0503020204020204" charset="-122"/>
                  <a:ea typeface="微软雅黑" panose="020B0503020204020204" charset="-122"/>
                </a:endParaRPr>
              </a:p>
            </p:txBody>
          </p:sp>
        </p:grpSp>
      </p:grpSp>
      <p:pic>
        <p:nvPicPr>
          <p:cNvPr id="52" name="图片 51" descr="录制"/>
          <p:cNvPicPr>
            <a:picLocks noChangeAspect="1"/>
          </p:cNvPicPr>
          <p:nvPr/>
        </p:nvPicPr>
        <p:blipFill>
          <a:blip r:embed="rId9"/>
          <a:stretch>
            <a:fillRect/>
          </a:stretch>
        </p:blipFill>
        <p:spPr>
          <a:xfrm>
            <a:off x="7443470" y="5387340"/>
            <a:ext cx="391795" cy="391795"/>
          </a:xfrm>
          <a:prstGeom prst="rect">
            <a:avLst/>
          </a:prstGeom>
        </p:spPr>
      </p:pic>
    </p:spTree>
  </p:cSld>
  <p:clrMapOvr>
    <a:masterClrMapping/>
  </p:clrMapOvr>
  <p:transition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图片 5" descr="ppt科技背景4"/>
          <p:cNvPicPr>
            <a:picLocks noChangeAspect="1"/>
          </p:cNvPicPr>
          <p:nvPr/>
        </p:nvPicPr>
        <p:blipFill>
          <a:blip r:embed="rId1"/>
          <a:stretch>
            <a:fillRect/>
          </a:stretch>
        </p:blipFill>
        <p:spPr>
          <a:xfrm>
            <a:off x="-20955" y="-31115"/>
            <a:ext cx="12226290" cy="6906260"/>
          </a:xfrm>
          <a:prstGeom prst="rect">
            <a:avLst/>
          </a:prstGeom>
          <a:noFill/>
          <a:ln w="9525">
            <a:noFill/>
            <a:miter/>
          </a:ln>
        </p:spPr>
      </p:pic>
      <p:grpSp>
        <p:nvGrpSpPr>
          <p:cNvPr id="10242" name="组合 2"/>
          <p:cNvGrpSpPr/>
          <p:nvPr/>
        </p:nvGrpSpPr>
        <p:grpSpPr>
          <a:xfrm>
            <a:off x="428625" y="249238"/>
            <a:ext cx="830263" cy="744537"/>
            <a:chOff x="1719" y="3207"/>
            <a:chExt cx="5207" cy="4676"/>
          </a:xfrm>
        </p:grpSpPr>
        <p:sp>
          <p:nvSpPr>
            <p:cNvPr id="31" name="任意多边形 30"/>
            <p:cNvSpPr/>
            <p:nvPr/>
          </p:nvSpPr>
          <p:spPr>
            <a:xfrm>
              <a:off x="2229" y="3665"/>
              <a:ext cx="4187" cy="37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6350">
              <a:solidFill>
                <a:srgbClr val="00B0F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4" name="任意多边形 23"/>
            <p:cNvSpPr/>
            <p:nvPr/>
          </p:nvSpPr>
          <p:spPr>
            <a:xfrm>
              <a:off x="1719" y="3207"/>
              <a:ext cx="5207" cy="467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12700">
              <a:solidFill>
                <a:srgbClr val="00B0F0">
                  <a:alpha val="56000"/>
                </a:srgb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0245" name="文本框 1"/>
          <p:cNvSpPr txBox="1"/>
          <p:nvPr/>
        </p:nvSpPr>
        <p:spPr>
          <a:xfrm>
            <a:off x="550863" y="412750"/>
            <a:ext cx="575799" cy="400110"/>
          </a:xfrm>
          <a:prstGeom prst="rect">
            <a:avLst/>
          </a:prstGeom>
          <a:noFill/>
          <a:ln w="9525">
            <a:noFill/>
            <a:miter/>
          </a:ln>
        </p:spPr>
        <p:txBody>
          <a:bodyPr wrap="none" anchor="t">
            <a:spAutoFit/>
          </a:bodyPr>
          <a:lstStyle/>
          <a:p>
            <a:pPr lvl="0"/>
            <a:r>
              <a:rPr lang="en-US" altLang="zh-CN" sz="2000" b="1" smtClean="0">
                <a:solidFill>
                  <a:srgbClr val="00B0F0"/>
                </a:solidFill>
                <a:latin typeface="微软雅黑" panose="020B0503020204020204" charset="-122"/>
                <a:ea typeface="微软雅黑" panose="020B0503020204020204" charset="-122"/>
              </a:rPr>
              <a:t>2.4</a:t>
            </a:r>
            <a:endParaRPr lang="en-US" altLang="zh-CN" sz="2000" b="1">
              <a:solidFill>
                <a:srgbClr val="00B0F0"/>
              </a:solidFill>
              <a:latin typeface="微软雅黑" panose="020B0503020204020204" charset="-122"/>
              <a:ea typeface="微软雅黑" panose="020B0503020204020204" charset="-122"/>
            </a:endParaRPr>
          </a:p>
        </p:txBody>
      </p:sp>
      <p:sp>
        <p:nvSpPr>
          <p:cNvPr id="10246" name="文本框 3"/>
          <p:cNvSpPr txBox="1"/>
          <p:nvPr/>
        </p:nvSpPr>
        <p:spPr>
          <a:xfrm>
            <a:off x="1308100" y="344488"/>
            <a:ext cx="3413125" cy="548640"/>
          </a:xfrm>
          <a:prstGeom prst="rect">
            <a:avLst/>
          </a:prstGeom>
          <a:noFill/>
          <a:ln w="9525">
            <a:noFill/>
            <a:miter/>
          </a:ln>
        </p:spPr>
        <p:txBody>
          <a:bodyPr wrap="square" anchor="t">
            <a:spAutoFit/>
          </a:bodyPr>
          <a:lstStyle/>
          <a:p>
            <a:pPr lvl="0"/>
            <a:r>
              <a:rPr lang="zh-CN" altLang="zh-CN" sz="2800" b="1">
                <a:solidFill>
                  <a:schemeClr val="bg1"/>
                </a:solidFill>
                <a:latin typeface="微软雅黑" panose="020B0503020204020204" charset="-122"/>
                <a:ea typeface="微软雅黑" panose="020B0503020204020204" charset="-122"/>
              </a:rPr>
              <a:t>手机监控</a:t>
            </a:r>
            <a:endParaRPr lang="zh-CN" altLang="zh-CN" sz="2800" b="1">
              <a:solidFill>
                <a:schemeClr val="bg1"/>
              </a:solidFill>
              <a:latin typeface="微软雅黑" panose="020B0503020204020204" charset="-122"/>
              <a:ea typeface="微软雅黑" panose="020B0503020204020204" charset="-122"/>
            </a:endParaRPr>
          </a:p>
        </p:txBody>
      </p:sp>
      <p:sp>
        <p:nvSpPr>
          <p:cNvPr id="10247" name="文本框 54"/>
          <p:cNvSpPr txBox="1"/>
          <p:nvPr/>
        </p:nvSpPr>
        <p:spPr>
          <a:xfrm>
            <a:off x="1337310" y="957580"/>
            <a:ext cx="9857912" cy="738664"/>
          </a:xfrm>
          <a:prstGeom prst="rect">
            <a:avLst/>
          </a:prstGeom>
          <a:noFill/>
          <a:ln w="9525">
            <a:noFill/>
            <a:miter/>
          </a:ln>
        </p:spPr>
        <p:txBody>
          <a:bodyPr wrap="square" anchor="t">
            <a:spAutoFit/>
          </a:bodyPr>
          <a:lstStyle/>
          <a:p>
            <a:pPr algn="l" eaLnBrk="0" fontAlgn="base" hangingPunct="0">
              <a:spcBef>
                <a:spcPct val="0"/>
              </a:spcBef>
              <a:spcAft>
                <a:spcPct val="0"/>
              </a:spcAft>
              <a:defRPr/>
            </a:pPr>
            <a:r>
              <a:rPr lang="zh-CN" altLang="en-US" sz="1400" dirty="0">
                <a:solidFill>
                  <a:schemeClr val="bg1">
                    <a:lumMod val="95000"/>
                  </a:schemeClr>
                </a:solidFill>
                <a:latin typeface="微软雅黑" panose="020B0503020204020204" charset="-122"/>
                <a:ea typeface="微软雅黑" panose="020B0503020204020204" charset="-122"/>
                <a:sym typeface="+mn-ea"/>
              </a:rPr>
              <a:t>手机远程监控，查看设备状态；接受后台命令；向后台汇报信息、当前</a:t>
            </a:r>
            <a:r>
              <a:rPr lang="zh-CN" altLang="en-US" sz="1400">
                <a:solidFill>
                  <a:schemeClr val="bg1">
                    <a:lumMod val="95000"/>
                  </a:schemeClr>
                </a:solidFill>
                <a:latin typeface="微软雅黑" panose="020B0503020204020204" charset="-122"/>
                <a:ea typeface="微软雅黑" panose="020B0503020204020204" charset="-122"/>
                <a:sym typeface="+mn-ea"/>
              </a:rPr>
              <a:t>位置</a:t>
            </a:r>
            <a:r>
              <a:rPr lang="zh-CN" altLang="en-US" sz="1400" smtClean="0">
                <a:solidFill>
                  <a:schemeClr val="bg1">
                    <a:lumMod val="95000"/>
                  </a:schemeClr>
                </a:solidFill>
                <a:latin typeface="微软雅黑" panose="020B0503020204020204" charset="-122"/>
                <a:ea typeface="微软雅黑" panose="020B0503020204020204" charset="-122"/>
                <a:sym typeface="+mn-ea"/>
              </a:rPr>
              <a:t>；众多</a:t>
            </a:r>
            <a:r>
              <a:rPr lang="zh-CN" altLang="en-US" sz="1400" dirty="0">
                <a:solidFill>
                  <a:schemeClr val="bg1">
                    <a:lumMod val="95000"/>
                  </a:schemeClr>
                </a:solidFill>
                <a:latin typeface="微软雅黑" panose="020B0503020204020204" charset="-122"/>
                <a:ea typeface="微软雅黑" panose="020B0503020204020204" charset="-122"/>
                <a:sym typeface="+mn-ea"/>
              </a:rPr>
              <a:t>功能一应俱全，</a:t>
            </a:r>
            <a:r>
              <a:rPr lang="zh-CN" altLang="zh-CN" sz="1400" dirty="0">
                <a:solidFill>
                  <a:schemeClr val="bg1">
                    <a:lumMod val="95000"/>
                  </a:schemeClr>
                </a:solidFill>
                <a:latin typeface="微软雅黑" panose="020B0503020204020204" charset="-122"/>
                <a:ea typeface="微软雅黑" panose="020B0503020204020204" charset="-122"/>
                <a:sym typeface="+mn-ea"/>
              </a:rPr>
              <a:t>安防信息一手掌握。</a:t>
            </a:r>
            <a:endParaRPr lang="zh-CN" altLang="zh-CN" sz="1400" dirty="0">
              <a:solidFill>
                <a:schemeClr val="bg1">
                  <a:lumMod val="95000"/>
                </a:schemeClr>
              </a:solidFill>
              <a:latin typeface="微软雅黑" panose="020B0503020204020204" charset="-122"/>
              <a:ea typeface="微软雅黑" panose="020B0503020204020204" charset="-122"/>
              <a:sym typeface="+mn-ea"/>
            </a:endParaRPr>
          </a:p>
          <a:p>
            <a:pPr algn="l" fontAlgn="auto">
              <a:defRPr/>
            </a:pPr>
            <a:endParaRPr lang="zh-CN" altLang="zh-CN" sz="1400" noProof="1" smtClean="0">
              <a:solidFill>
                <a:schemeClr val="bg1">
                  <a:lumMod val="95000"/>
                </a:schemeClr>
              </a:solidFill>
              <a:latin typeface="微软雅黑" panose="020B0503020204020204" charset="-122"/>
              <a:ea typeface="微软雅黑" panose="020B0503020204020204" charset="-122"/>
              <a:sym typeface="+mn-ea"/>
            </a:endParaRPr>
          </a:p>
          <a:p>
            <a:pPr algn="l" fontAlgn="auto">
              <a:defRPr/>
            </a:pPr>
            <a:endParaRPr lang="zh-CN" altLang="en-US" sz="1400" dirty="0">
              <a:solidFill>
                <a:schemeClr val="bg1">
                  <a:lumMod val="95000"/>
                </a:schemeClr>
              </a:solidFill>
              <a:latin typeface="微软雅黑" panose="020B0503020204020204" charset="-122"/>
              <a:ea typeface="微软雅黑" panose="020B0503020204020204" charset="-122"/>
              <a:sym typeface="+mn-ea"/>
            </a:endParaRPr>
          </a:p>
        </p:txBody>
      </p:sp>
      <p:grpSp>
        <p:nvGrpSpPr>
          <p:cNvPr id="12293" name="组合 12"/>
          <p:cNvGrpSpPr>
            <a:grpSpLocks noChangeAspect="1"/>
          </p:cNvGrpSpPr>
          <p:nvPr/>
        </p:nvGrpSpPr>
        <p:grpSpPr>
          <a:xfrm>
            <a:off x="1295400" y="1734185"/>
            <a:ext cx="2175510" cy="4515485"/>
            <a:chOff x="6515249" y="675501"/>
            <a:chExt cx="1872208" cy="3886498"/>
          </a:xfrm>
        </p:grpSpPr>
        <p:grpSp>
          <p:nvGrpSpPr>
            <p:cNvPr id="12294" name="组合 13"/>
            <p:cNvGrpSpPr/>
            <p:nvPr/>
          </p:nvGrpSpPr>
          <p:grpSpPr>
            <a:xfrm rot="-5400000">
              <a:off x="5508104" y="1682646"/>
              <a:ext cx="3886498" cy="1872208"/>
              <a:chOff x="2628751" y="2799804"/>
              <a:chExt cx="3886498" cy="1872208"/>
            </a:xfrm>
          </p:grpSpPr>
          <p:pic>
            <p:nvPicPr>
              <p:cNvPr id="12295" name="图片 15"/>
              <p:cNvPicPr>
                <a:picLocks noChangeAspect="1"/>
              </p:cNvPicPr>
              <p:nvPr/>
            </p:nvPicPr>
            <p:blipFill>
              <a:blip r:embed="rId2"/>
              <a:srcRect/>
              <a:stretch>
                <a:fillRect/>
              </a:stretch>
            </p:blipFill>
            <p:spPr>
              <a:xfrm rot="5400000">
                <a:off x="3635896" y="1792659"/>
                <a:ext cx="1872208" cy="3886498"/>
              </a:xfrm>
              <a:prstGeom prst="rect">
                <a:avLst/>
              </a:prstGeom>
              <a:noFill/>
              <a:ln w="9525">
                <a:noFill/>
                <a:miter/>
              </a:ln>
            </p:spPr>
          </p:pic>
          <p:pic>
            <p:nvPicPr>
              <p:cNvPr id="12296" name="图片 16"/>
              <p:cNvPicPr>
                <a:picLocks noChangeAspect="1"/>
              </p:cNvPicPr>
              <p:nvPr/>
            </p:nvPicPr>
            <p:blipFill>
              <a:blip r:embed="rId3"/>
              <a:srcRect b="15979"/>
              <a:stretch>
                <a:fillRect/>
              </a:stretch>
            </p:blipFill>
            <p:spPr>
              <a:xfrm>
                <a:off x="3131425" y="2927040"/>
                <a:ext cx="2893175" cy="1625082"/>
              </a:xfrm>
              <a:prstGeom prst="rect">
                <a:avLst/>
              </a:prstGeom>
              <a:noFill/>
              <a:ln w="19050" cap="flat" cmpd="sng">
                <a:solidFill>
                  <a:schemeClr val="tx1"/>
                </a:solidFill>
                <a:prstDash val="solid"/>
                <a:miter/>
                <a:headEnd type="none" w="med" len="med"/>
                <a:tailEnd type="none" w="med" len="med"/>
              </a:ln>
            </p:spPr>
          </p:pic>
        </p:grpSp>
        <p:pic>
          <p:nvPicPr>
            <p:cNvPr id="12297" name="图片 14"/>
            <p:cNvPicPr>
              <a:picLocks noChangeAspect="1"/>
            </p:cNvPicPr>
            <p:nvPr/>
          </p:nvPicPr>
          <p:blipFill>
            <a:blip r:embed="rId4"/>
            <a:srcRect/>
            <a:stretch>
              <a:fillRect/>
            </a:stretch>
          </p:blipFill>
          <p:spPr>
            <a:xfrm>
              <a:off x="6638575" y="1167188"/>
              <a:ext cx="1625555" cy="2889876"/>
            </a:xfrm>
            <a:prstGeom prst="rect">
              <a:avLst/>
            </a:prstGeom>
            <a:noFill/>
            <a:ln w="19050" cap="flat" cmpd="sng">
              <a:solidFill>
                <a:schemeClr val="tx1"/>
              </a:solidFill>
              <a:prstDash val="solid"/>
              <a:miter/>
              <a:headEnd type="none" w="med" len="med"/>
              <a:tailEnd type="none" w="med" len="med"/>
            </a:ln>
          </p:spPr>
        </p:pic>
      </p:grpSp>
      <p:grpSp>
        <p:nvGrpSpPr>
          <p:cNvPr id="32" name="组合 31"/>
          <p:cNvGrpSpPr/>
          <p:nvPr/>
        </p:nvGrpSpPr>
        <p:grpSpPr>
          <a:xfrm>
            <a:off x="4052570" y="3368675"/>
            <a:ext cx="5077460" cy="2349500"/>
            <a:chOff x="13327" y="2020"/>
            <a:chExt cx="7996" cy="3700"/>
          </a:xfrm>
        </p:grpSpPr>
        <p:grpSp>
          <p:nvGrpSpPr>
            <p:cNvPr id="2" name="组合 57"/>
            <p:cNvGrpSpPr/>
            <p:nvPr/>
          </p:nvGrpSpPr>
          <p:grpSpPr>
            <a:xfrm>
              <a:off x="13327" y="2020"/>
              <a:ext cx="2672" cy="3700"/>
              <a:chOff x="5667" y="1776"/>
              <a:chExt cx="2672" cy="3700"/>
            </a:xfrm>
          </p:grpSpPr>
          <p:grpSp>
            <p:nvGrpSpPr>
              <p:cNvPr id="5" name="组合 42"/>
              <p:cNvGrpSpPr/>
              <p:nvPr/>
            </p:nvGrpSpPr>
            <p:grpSpPr>
              <a:xfrm>
                <a:off x="5667" y="1776"/>
                <a:ext cx="2672" cy="3700"/>
                <a:chOff x="5667" y="1776"/>
                <a:chExt cx="2672" cy="3700"/>
              </a:xfrm>
            </p:grpSpPr>
            <p:pic>
              <p:nvPicPr>
                <p:cNvPr id="6" name="图片 29" descr="111"/>
                <p:cNvPicPr>
                  <a:picLocks noChangeAspect="1"/>
                </p:cNvPicPr>
                <p:nvPr/>
              </p:nvPicPr>
              <p:blipFill>
                <a:blip r:embed="rId5"/>
                <a:stretch>
                  <a:fillRect/>
                </a:stretch>
              </p:blipFill>
              <p:spPr>
                <a:xfrm>
                  <a:off x="5667" y="1776"/>
                  <a:ext cx="2672" cy="3700"/>
                </a:xfrm>
                <a:prstGeom prst="rect">
                  <a:avLst/>
                </a:prstGeom>
                <a:noFill/>
                <a:ln w="9525">
                  <a:noFill/>
                  <a:miter/>
                </a:ln>
              </p:spPr>
            </p:pic>
            <p:sp>
              <p:nvSpPr>
                <p:cNvPr id="7" name="椭圆 6"/>
                <p:cNvSpPr/>
                <p:nvPr/>
              </p:nvSpPr>
              <p:spPr>
                <a:xfrm>
                  <a:off x="6325" y="2828"/>
                  <a:ext cx="1536" cy="1536"/>
                </a:xfrm>
                <a:prstGeom prst="ellipse">
                  <a:avLst/>
                </a:prstGeom>
                <a:noFill/>
                <a:ln>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8" name="文本框 50"/>
              <p:cNvSpPr txBox="1"/>
              <p:nvPr/>
            </p:nvSpPr>
            <p:spPr>
              <a:xfrm>
                <a:off x="6428" y="3355"/>
                <a:ext cx="1503" cy="503"/>
              </a:xfrm>
              <a:prstGeom prst="rect">
                <a:avLst/>
              </a:prstGeom>
              <a:noFill/>
              <a:ln w="9525">
                <a:noFill/>
                <a:miter/>
              </a:ln>
            </p:spPr>
            <p:txBody>
              <a:bodyPr wrap="square" anchor="t">
                <a:spAutoFit/>
              </a:bodyPr>
              <a:lstStyle/>
              <a:p>
                <a:pPr lvl="0"/>
                <a:r>
                  <a:rPr lang="zh-CN" altLang="en-US" sz="1400" b="1">
                    <a:solidFill>
                      <a:schemeClr val="bg1">
                        <a:lumMod val="85000"/>
                      </a:schemeClr>
                    </a:solidFill>
                    <a:latin typeface="微软雅黑" panose="020B0503020204020204" charset="-122"/>
                    <a:ea typeface="微软雅黑" panose="020B0503020204020204" charset="-122"/>
                  </a:rPr>
                  <a:t>报警事件</a:t>
                </a:r>
                <a:endParaRPr lang="zh-CN" altLang="en-US" sz="1400" b="1">
                  <a:solidFill>
                    <a:schemeClr val="bg1">
                      <a:lumMod val="85000"/>
                    </a:schemeClr>
                  </a:solidFill>
                  <a:latin typeface="微软雅黑" panose="020B0503020204020204" charset="-122"/>
                  <a:ea typeface="微软雅黑" panose="020B0503020204020204" charset="-122"/>
                </a:endParaRPr>
              </a:p>
            </p:txBody>
          </p:sp>
        </p:grpSp>
        <p:grpSp>
          <p:nvGrpSpPr>
            <p:cNvPr id="14" name="组合 57"/>
            <p:cNvGrpSpPr/>
            <p:nvPr/>
          </p:nvGrpSpPr>
          <p:grpSpPr>
            <a:xfrm>
              <a:off x="18651" y="2020"/>
              <a:ext cx="2672" cy="3700"/>
              <a:chOff x="5667" y="1776"/>
              <a:chExt cx="2672" cy="3700"/>
            </a:xfrm>
          </p:grpSpPr>
          <p:grpSp>
            <p:nvGrpSpPr>
              <p:cNvPr id="15" name="组合 42"/>
              <p:cNvGrpSpPr/>
              <p:nvPr/>
            </p:nvGrpSpPr>
            <p:grpSpPr>
              <a:xfrm>
                <a:off x="5667" y="1776"/>
                <a:ext cx="2672" cy="3700"/>
                <a:chOff x="5667" y="1776"/>
                <a:chExt cx="2672" cy="3700"/>
              </a:xfrm>
            </p:grpSpPr>
            <p:pic>
              <p:nvPicPr>
                <p:cNvPr id="16" name="图片 29" descr="111"/>
                <p:cNvPicPr>
                  <a:picLocks noChangeAspect="1"/>
                </p:cNvPicPr>
                <p:nvPr/>
              </p:nvPicPr>
              <p:blipFill>
                <a:blip r:embed="rId5"/>
                <a:stretch>
                  <a:fillRect/>
                </a:stretch>
              </p:blipFill>
              <p:spPr>
                <a:xfrm>
                  <a:off x="5667" y="1776"/>
                  <a:ext cx="2672" cy="3700"/>
                </a:xfrm>
                <a:prstGeom prst="rect">
                  <a:avLst/>
                </a:prstGeom>
                <a:noFill/>
                <a:ln w="9525">
                  <a:noFill/>
                  <a:miter/>
                </a:ln>
              </p:spPr>
            </p:pic>
            <p:sp>
              <p:nvSpPr>
                <p:cNvPr id="17" name="椭圆 16"/>
                <p:cNvSpPr/>
                <p:nvPr/>
              </p:nvSpPr>
              <p:spPr>
                <a:xfrm>
                  <a:off x="6325" y="2828"/>
                  <a:ext cx="1536" cy="1536"/>
                </a:xfrm>
                <a:prstGeom prst="ellipse">
                  <a:avLst/>
                </a:prstGeom>
                <a:noFill/>
                <a:ln>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8" name="文本框 50"/>
              <p:cNvSpPr txBox="1"/>
              <p:nvPr/>
            </p:nvSpPr>
            <p:spPr>
              <a:xfrm>
                <a:off x="6383" y="3400"/>
                <a:ext cx="1518" cy="503"/>
              </a:xfrm>
              <a:prstGeom prst="rect">
                <a:avLst/>
              </a:prstGeom>
              <a:noFill/>
              <a:ln w="9525">
                <a:noFill/>
                <a:miter/>
              </a:ln>
            </p:spPr>
            <p:txBody>
              <a:bodyPr wrap="square" anchor="t">
                <a:spAutoFit/>
              </a:bodyPr>
              <a:lstStyle/>
              <a:p>
                <a:pPr lvl="0"/>
                <a:r>
                  <a:rPr lang="zh-CN" altLang="en-US" sz="1400" b="1">
                    <a:solidFill>
                      <a:schemeClr val="bg1">
                        <a:lumMod val="85000"/>
                      </a:schemeClr>
                    </a:solidFill>
                    <a:latin typeface="微软雅黑" panose="020B0503020204020204" charset="-122"/>
                    <a:ea typeface="微软雅黑" panose="020B0503020204020204" charset="-122"/>
                  </a:rPr>
                  <a:t>设备列表</a:t>
                </a:r>
                <a:endParaRPr lang="zh-CN" altLang="en-US" sz="1400" b="1">
                  <a:solidFill>
                    <a:schemeClr val="bg1">
                      <a:lumMod val="85000"/>
                    </a:schemeClr>
                  </a:solidFill>
                  <a:latin typeface="微软雅黑" panose="020B0503020204020204" charset="-122"/>
                  <a:ea typeface="微软雅黑" panose="020B0503020204020204" charset="-122"/>
                </a:endParaRPr>
              </a:p>
            </p:txBody>
          </p:sp>
        </p:grpSp>
        <p:grpSp>
          <p:nvGrpSpPr>
            <p:cNvPr id="19" name="组合 57"/>
            <p:cNvGrpSpPr/>
            <p:nvPr/>
          </p:nvGrpSpPr>
          <p:grpSpPr>
            <a:xfrm>
              <a:off x="15989" y="2020"/>
              <a:ext cx="2672" cy="3700"/>
              <a:chOff x="5667" y="1776"/>
              <a:chExt cx="2672" cy="3700"/>
            </a:xfrm>
          </p:grpSpPr>
          <p:grpSp>
            <p:nvGrpSpPr>
              <p:cNvPr id="20" name="组合 42"/>
              <p:cNvGrpSpPr/>
              <p:nvPr/>
            </p:nvGrpSpPr>
            <p:grpSpPr>
              <a:xfrm>
                <a:off x="5667" y="1776"/>
                <a:ext cx="2672" cy="3700"/>
                <a:chOff x="5667" y="1776"/>
                <a:chExt cx="2672" cy="3700"/>
              </a:xfrm>
            </p:grpSpPr>
            <p:pic>
              <p:nvPicPr>
                <p:cNvPr id="21" name="图片 29" descr="111"/>
                <p:cNvPicPr>
                  <a:picLocks noChangeAspect="1"/>
                </p:cNvPicPr>
                <p:nvPr/>
              </p:nvPicPr>
              <p:blipFill>
                <a:blip r:embed="rId5"/>
                <a:stretch>
                  <a:fillRect/>
                </a:stretch>
              </p:blipFill>
              <p:spPr>
                <a:xfrm>
                  <a:off x="5667" y="1776"/>
                  <a:ext cx="2672" cy="3700"/>
                </a:xfrm>
                <a:prstGeom prst="rect">
                  <a:avLst/>
                </a:prstGeom>
                <a:noFill/>
                <a:ln w="9525">
                  <a:noFill/>
                  <a:miter/>
                </a:ln>
              </p:spPr>
            </p:pic>
            <p:sp>
              <p:nvSpPr>
                <p:cNvPr id="22" name="椭圆 21"/>
                <p:cNvSpPr/>
                <p:nvPr/>
              </p:nvSpPr>
              <p:spPr>
                <a:xfrm>
                  <a:off x="6325" y="2828"/>
                  <a:ext cx="1536" cy="1536"/>
                </a:xfrm>
                <a:prstGeom prst="ellipse">
                  <a:avLst/>
                </a:prstGeom>
                <a:noFill/>
                <a:ln>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23" name="文本框 50"/>
              <p:cNvSpPr txBox="1"/>
              <p:nvPr/>
            </p:nvSpPr>
            <p:spPr>
              <a:xfrm>
                <a:off x="6398" y="3355"/>
                <a:ext cx="1652" cy="503"/>
              </a:xfrm>
              <a:prstGeom prst="rect">
                <a:avLst/>
              </a:prstGeom>
              <a:noFill/>
              <a:ln w="9525">
                <a:noFill/>
                <a:miter/>
              </a:ln>
            </p:spPr>
            <p:txBody>
              <a:bodyPr wrap="square" anchor="t">
                <a:spAutoFit/>
              </a:bodyPr>
              <a:lstStyle/>
              <a:p>
                <a:pPr lvl="0"/>
                <a:r>
                  <a:rPr lang="zh-CN" altLang="en-US" sz="1400" b="1">
                    <a:solidFill>
                      <a:schemeClr val="bg1">
                        <a:lumMod val="85000"/>
                      </a:schemeClr>
                    </a:solidFill>
                    <a:latin typeface="微软雅黑" panose="020B0503020204020204" charset="-122"/>
                    <a:ea typeface="微软雅黑" panose="020B0503020204020204" charset="-122"/>
                  </a:rPr>
                  <a:t>本地回放</a:t>
                </a:r>
                <a:endParaRPr lang="zh-CN" altLang="en-US" sz="1400" b="1">
                  <a:solidFill>
                    <a:schemeClr val="bg1">
                      <a:lumMod val="85000"/>
                    </a:schemeClr>
                  </a:solidFill>
                  <a:latin typeface="微软雅黑" panose="020B0503020204020204" charset="-122"/>
                  <a:ea typeface="微软雅黑" panose="020B0503020204020204" charset="-122"/>
                </a:endParaRPr>
              </a:p>
            </p:txBody>
          </p:sp>
        </p:grpSp>
      </p:grpSp>
      <p:grpSp>
        <p:nvGrpSpPr>
          <p:cNvPr id="33" name="组合 32"/>
          <p:cNvGrpSpPr/>
          <p:nvPr/>
        </p:nvGrpSpPr>
        <p:grpSpPr>
          <a:xfrm>
            <a:off x="4052253" y="1768475"/>
            <a:ext cx="5078095" cy="2349500"/>
            <a:chOff x="5340" y="2020"/>
            <a:chExt cx="7997" cy="3700"/>
          </a:xfrm>
        </p:grpSpPr>
        <p:grpSp>
          <p:nvGrpSpPr>
            <p:cNvPr id="8199" name="组合 57"/>
            <p:cNvGrpSpPr/>
            <p:nvPr/>
          </p:nvGrpSpPr>
          <p:grpSpPr>
            <a:xfrm>
              <a:off x="8003" y="2020"/>
              <a:ext cx="2672" cy="3700"/>
              <a:chOff x="5667" y="1776"/>
              <a:chExt cx="2672" cy="3700"/>
            </a:xfrm>
          </p:grpSpPr>
          <p:grpSp>
            <p:nvGrpSpPr>
              <p:cNvPr id="8200" name="组合 42"/>
              <p:cNvGrpSpPr/>
              <p:nvPr/>
            </p:nvGrpSpPr>
            <p:grpSpPr>
              <a:xfrm>
                <a:off x="5667" y="1776"/>
                <a:ext cx="2672" cy="3700"/>
                <a:chOff x="5667" y="1776"/>
                <a:chExt cx="2672" cy="3700"/>
              </a:xfrm>
            </p:grpSpPr>
            <p:pic>
              <p:nvPicPr>
                <p:cNvPr id="8201" name="图片 29" descr="111"/>
                <p:cNvPicPr>
                  <a:picLocks noChangeAspect="1"/>
                </p:cNvPicPr>
                <p:nvPr/>
              </p:nvPicPr>
              <p:blipFill>
                <a:blip r:embed="rId5"/>
                <a:stretch>
                  <a:fillRect/>
                </a:stretch>
              </p:blipFill>
              <p:spPr>
                <a:xfrm>
                  <a:off x="5667" y="1776"/>
                  <a:ext cx="2672" cy="3700"/>
                </a:xfrm>
                <a:prstGeom prst="rect">
                  <a:avLst/>
                </a:prstGeom>
                <a:noFill/>
                <a:ln w="9525">
                  <a:noFill/>
                  <a:miter/>
                </a:ln>
              </p:spPr>
            </p:pic>
            <p:sp>
              <p:nvSpPr>
                <p:cNvPr id="35" name="椭圆 34"/>
                <p:cNvSpPr/>
                <p:nvPr/>
              </p:nvSpPr>
              <p:spPr>
                <a:xfrm>
                  <a:off x="6325" y="2828"/>
                  <a:ext cx="1536" cy="1536"/>
                </a:xfrm>
                <a:prstGeom prst="ellipse">
                  <a:avLst/>
                </a:prstGeom>
                <a:noFill/>
                <a:ln>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8203" name="文本框 50"/>
              <p:cNvSpPr txBox="1"/>
              <p:nvPr/>
            </p:nvSpPr>
            <p:spPr>
              <a:xfrm>
                <a:off x="6428" y="3370"/>
                <a:ext cx="1503" cy="503"/>
              </a:xfrm>
              <a:prstGeom prst="rect">
                <a:avLst/>
              </a:prstGeom>
              <a:noFill/>
              <a:ln w="9525">
                <a:noFill/>
                <a:miter/>
              </a:ln>
            </p:spPr>
            <p:txBody>
              <a:bodyPr wrap="square" anchor="t">
                <a:spAutoFit/>
              </a:bodyPr>
              <a:lstStyle/>
              <a:p>
                <a:pPr lvl="0"/>
                <a:r>
                  <a:rPr lang="zh-CN" altLang="en-US" sz="1400" b="1">
                    <a:solidFill>
                      <a:schemeClr val="bg1">
                        <a:lumMod val="85000"/>
                      </a:schemeClr>
                    </a:solidFill>
                    <a:latin typeface="微软雅黑" panose="020B0503020204020204" charset="-122"/>
                    <a:ea typeface="微软雅黑" panose="020B0503020204020204" charset="-122"/>
                  </a:rPr>
                  <a:t>抓拍相册</a:t>
                </a:r>
                <a:endParaRPr lang="zh-CN" altLang="en-US" sz="1400" b="1">
                  <a:solidFill>
                    <a:schemeClr val="bg1">
                      <a:lumMod val="85000"/>
                    </a:schemeClr>
                  </a:solidFill>
                  <a:latin typeface="微软雅黑" panose="020B0503020204020204" charset="-122"/>
                  <a:ea typeface="微软雅黑" panose="020B0503020204020204" charset="-122"/>
                </a:endParaRPr>
              </a:p>
            </p:txBody>
          </p:sp>
        </p:grpSp>
        <p:grpSp>
          <p:nvGrpSpPr>
            <p:cNvPr id="9" name="组合 57"/>
            <p:cNvGrpSpPr/>
            <p:nvPr/>
          </p:nvGrpSpPr>
          <p:grpSpPr>
            <a:xfrm>
              <a:off x="10665" y="2020"/>
              <a:ext cx="2672" cy="3700"/>
              <a:chOff x="5667" y="1776"/>
              <a:chExt cx="2672" cy="3700"/>
            </a:xfrm>
          </p:grpSpPr>
          <p:grpSp>
            <p:nvGrpSpPr>
              <p:cNvPr id="10" name="组合 42"/>
              <p:cNvGrpSpPr/>
              <p:nvPr/>
            </p:nvGrpSpPr>
            <p:grpSpPr>
              <a:xfrm>
                <a:off x="5667" y="1776"/>
                <a:ext cx="2672" cy="3700"/>
                <a:chOff x="5667" y="1776"/>
                <a:chExt cx="2672" cy="3700"/>
              </a:xfrm>
            </p:grpSpPr>
            <p:pic>
              <p:nvPicPr>
                <p:cNvPr id="11" name="图片 29" descr="111"/>
                <p:cNvPicPr>
                  <a:picLocks noChangeAspect="1"/>
                </p:cNvPicPr>
                <p:nvPr/>
              </p:nvPicPr>
              <p:blipFill>
                <a:blip r:embed="rId5"/>
                <a:stretch>
                  <a:fillRect/>
                </a:stretch>
              </p:blipFill>
              <p:spPr>
                <a:xfrm>
                  <a:off x="5667" y="1776"/>
                  <a:ext cx="2672" cy="3700"/>
                </a:xfrm>
                <a:prstGeom prst="rect">
                  <a:avLst/>
                </a:prstGeom>
                <a:noFill/>
                <a:ln w="9525">
                  <a:noFill/>
                  <a:miter/>
                </a:ln>
              </p:spPr>
            </p:pic>
            <p:sp>
              <p:nvSpPr>
                <p:cNvPr id="12" name="椭圆 11"/>
                <p:cNvSpPr/>
                <p:nvPr/>
              </p:nvSpPr>
              <p:spPr>
                <a:xfrm>
                  <a:off x="6325" y="2828"/>
                  <a:ext cx="1536" cy="1536"/>
                </a:xfrm>
                <a:prstGeom prst="ellipse">
                  <a:avLst/>
                </a:prstGeom>
                <a:noFill/>
                <a:ln>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3" name="文本框 50"/>
              <p:cNvSpPr txBox="1"/>
              <p:nvPr/>
            </p:nvSpPr>
            <p:spPr>
              <a:xfrm>
                <a:off x="6383" y="3370"/>
                <a:ext cx="1712" cy="503"/>
              </a:xfrm>
              <a:prstGeom prst="rect">
                <a:avLst/>
              </a:prstGeom>
              <a:noFill/>
              <a:ln w="9525">
                <a:noFill/>
                <a:miter/>
              </a:ln>
            </p:spPr>
            <p:txBody>
              <a:bodyPr wrap="square" anchor="t">
                <a:spAutoFit/>
              </a:bodyPr>
              <a:lstStyle/>
              <a:p>
                <a:pPr lvl="0"/>
                <a:r>
                  <a:rPr lang="zh-CN" altLang="en-US" sz="1400" b="1">
                    <a:solidFill>
                      <a:schemeClr val="bg1">
                        <a:lumMod val="85000"/>
                      </a:schemeClr>
                    </a:solidFill>
                    <a:latin typeface="微软雅黑" panose="020B0503020204020204" charset="-122"/>
                    <a:ea typeface="微软雅黑" panose="020B0503020204020204" charset="-122"/>
                  </a:rPr>
                  <a:t>远程回放</a:t>
                </a:r>
                <a:endParaRPr lang="zh-CN" altLang="en-US" sz="1400" b="1">
                  <a:solidFill>
                    <a:schemeClr val="bg1">
                      <a:lumMod val="85000"/>
                    </a:schemeClr>
                  </a:solidFill>
                  <a:latin typeface="微软雅黑" panose="020B0503020204020204" charset="-122"/>
                  <a:ea typeface="微软雅黑" panose="020B0503020204020204" charset="-122"/>
                </a:endParaRPr>
              </a:p>
            </p:txBody>
          </p:sp>
        </p:grpSp>
        <p:grpSp>
          <p:nvGrpSpPr>
            <p:cNvPr id="25" name="组合 57"/>
            <p:cNvGrpSpPr/>
            <p:nvPr/>
          </p:nvGrpSpPr>
          <p:grpSpPr>
            <a:xfrm>
              <a:off x="5340" y="2020"/>
              <a:ext cx="2673" cy="3700"/>
              <a:chOff x="5667" y="1776"/>
              <a:chExt cx="2672" cy="3700"/>
            </a:xfrm>
          </p:grpSpPr>
          <p:grpSp>
            <p:nvGrpSpPr>
              <p:cNvPr id="26" name="组合 42"/>
              <p:cNvGrpSpPr/>
              <p:nvPr/>
            </p:nvGrpSpPr>
            <p:grpSpPr>
              <a:xfrm>
                <a:off x="5667" y="1776"/>
                <a:ext cx="2672" cy="3700"/>
                <a:chOff x="5667" y="1776"/>
                <a:chExt cx="2672" cy="3700"/>
              </a:xfrm>
            </p:grpSpPr>
            <p:pic>
              <p:nvPicPr>
                <p:cNvPr id="27" name="图片 29" descr="111"/>
                <p:cNvPicPr>
                  <a:picLocks noChangeAspect="1"/>
                </p:cNvPicPr>
                <p:nvPr/>
              </p:nvPicPr>
              <p:blipFill>
                <a:blip r:embed="rId5"/>
                <a:stretch>
                  <a:fillRect/>
                </a:stretch>
              </p:blipFill>
              <p:spPr>
                <a:xfrm>
                  <a:off x="5667" y="1776"/>
                  <a:ext cx="2672" cy="3700"/>
                </a:xfrm>
                <a:prstGeom prst="rect">
                  <a:avLst/>
                </a:prstGeom>
                <a:noFill/>
                <a:ln w="9525">
                  <a:noFill/>
                  <a:miter/>
                </a:ln>
              </p:spPr>
            </p:pic>
            <p:sp>
              <p:nvSpPr>
                <p:cNvPr id="28" name="椭圆 27"/>
                <p:cNvSpPr/>
                <p:nvPr/>
              </p:nvSpPr>
              <p:spPr>
                <a:xfrm>
                  <a:off x="6325" y="2828"/>
                  <a:ext cx="1536" cy="1536"/>
                </a:xfrm>
                <a:prstGeom prst="ellipse">
                  <a:avLst/>
                </a:prstGeom>
                <a:noFill/>
                <a:ln>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29" name="文本框 50"/>
              <p:cNvSpPr txBox="1"/>
              <p:nvPr/>
            </p:nvSpPr>
            <p:spPr>
              <a:xfrm>
                <a:off x="6398" y="3340"/>
                <a:ext cx="1517" cy="503"/>
              </a:xfrm>
              <a:prstGeom prst="rect">
                <a:avLst/>
              </a:prstGeom>
              <a:noFill/>
              <a:ln w="9525">
                <a:noFill/>
                <a:miter/>
              </a:ln>
            </p:spPr>
            <p:txBody>
              <a:bodyPr wrap="square" anchor="t">
                <a:spAutoFit/>
              </a:bodyPr>
              <a:lstStyle/>
              <a:p>
                <a:pPr lvl="0"/>
                <a:r>
                  <a:rPr lang="zh-CN" altLang="zh-CN" sz="1400" b="1">
                    <a:solidFill>
                      <a:schemeClr val="bg1">
                        <a:lumMod val="85000"/>
                      </a:schemeClr>
                    </a:solidFill>
                    <a:latin typeface="微软雅黑" panose="020B0503020204020204" charset="-122"/>
                    <a:ea typeface="微软雅黑" panose="020B0503020204020204" charset="-122"/>
                  </a:rPr>
                  <a:t>实时预览</a:t>
                </a:r>
                <a:endParaRPr lang="zh-CN" altLang="zh-CN" sz="1400" b="1">
                  <a:solidFill>
                    <a:schemeClr val="bg1">
                      <a:lumMod val="85000"/>
                    </a:schemeClr>
                  </a:solidFill>
                  <a:latin typeface="微软雅黑" panose="020B0503020204020204" charset="-122"/>
                  <a:ea typeface="微软雅黑" panose="020B0503020204020204" charset="-122"/>
                </a:endParaRPr>
              </a:p>
            </p:txBody>
          </p:sp>
        </p:grpSp>
      </p:grpSp>
    </p:spTree>
  </p:cSld>
  <p:clrMapOvr>
    <a:masterClrMapping/>
  </p:clrMapOvr>
  <p:transition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图片 5" descr="ppt科技背景4"/>
          <p:cNvPicPr>
            <a:picLocks noChangeAspect="1"/>
          </p:cNvPicPr>
          <p:nvPr/>
        </p:nvPicPr>
        <p:blipFill>
          <a:blip r:embed="rId1"/>
          <a:stretch>
            <a:fillRect/>
          </a:stretch>
        </p:blipFill>
        <p:spPr>
          <a:xfrm>
            <a:off x="-21590" y="-21590"/>
            <a:ext cx="12237085" cy="6896100"/>
          </a:xfrm>
          <a:prstGeom prst="rect">
            <a:avLst/>
          </a:prstGeom>
          <a:noFill/>
          <a:ln w="9525">
            <a:noFill/>
            <a:miter/>
          </a:ln>
        </p:spPr>
      </p:pic>
      <p:grpSp>
        <p:nvGrpSpPr>
          <p:cNvPr id="10242" name="组合 2"/>
          <p:cNvGrpSpPr/>
          <p:nvPr/>
        </p:nvGrpSpPr>
        <p:grpSpPr>
          <a:xfrm>
            <a:off x="428625" y="249238"/>
            <a:ext cx="830263" cy="744537"/>
            <a:chOff x="1719" y="3207"/>
            <a:chExt cx="5207" cy="4676"/>
          </a:xfrm>
        </p:grpSpPr>
        <p:sp>
          <p:nvSpPr>
            <p:cNvPr id="31" name="任意多边形 30"/>
            <p:cNvSpPr/>
            <p:nvPr/>
          </p:nvSpPr>
          <p:spPr>
            <a:xfrm>
              <a:off x="2229" y="3665"/>
              <a:ext cx="4187" cy="37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6350">
              <a:solidFill>
                <a:srgbClr val="00B0F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4" name="任意多边形 23"/>
            <p:cNvSpPr/>
            <p:nvPr/>
          </p:nvSpPr>
          <p:spPr>
            <a:xfrm>
              <a:off x="1719" y="3207"/>
              <a:ext cx="5207" cy="467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12700">
              <a:solidFill>
                <a:srgbClr val="00B0F0">
                  <a:alpha val="56000"/>
                </a:srgb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0245" name="文本框 1"/>
          <p:cNvSpPr txBox="1"/>
          <p:nvPr/>
        </p:nvSpPr>
        <p:spPr>
          <a:xfrm>
            <a:off x="550863" y="412750"/>
            <a:ext cx="575799" cy="400110"/>
          </a:xfrm>
          <a:prstGeom prst="rect">
            <a:avLst/>
          </a:prstGeom>
          <a:noFill/>
          <a:ln w="9525">
            <a:noFill/>
            <a:miter/>
          </a:ln>
        </p:spPr>
        <p:txBody>
          <a:bodyPr wrap="none" anchor="t">
            <a:spAutoFit/>
          </a:bodyPr>
          <a:lstStyle/>
          <a:p>
            <a:pPr lvl="0"/>
            <a:r>
              <a:rPr lang="en-US" altLang="zh-CN" sz="2000" b="1" smtClean="0">
                <a:solidFill>
                  <a:srgbClr val="00B0F0"/>
                </a:solidFill>
                <a:latin typeface="微软雅黑" panose="020B0503020204020204" charset="-122"/>
                <a:ea typeface="微软雅黑" panose="020B0503020204020204" charset="-122"/>
              </a:rPr>
              <a:t>2.5</a:t>
            </a:r>
            <a:endParaRPr lang="en-US" altLang="zh-CN" sz="2000" b="1">
              <a:solidFill>
                <a:srgbClr val="00B0F0"/>
              </a:solidFill>
              <a:latin typeface="微软雅黑" panose="020B0503020204020204" charset="-122"/>
              <a:ea typeface="微软雅黑" panose="020B0503020204020204" charset="-122"/>
            </a:endParaRPr>
          </a:p>
        </p:txBody>
      </p:sp>
      <p:sp>
        <p:nvSpPr>
          <p:cNvPr id="10246" name="文本框 3"/>
          <p:cNvSpPr txBox="1"/>
          <p:nvPr/>
        </p:nvSpPr>
        <p:spPr>
          <a:xfrm>
            <a:off x="1308100" y="344488"/>
            <a:ext cx="3413125" cy="548640"/>
          </a:xfrm>
          <a:prstGeom prst="rect">
            <a:avLst/>
          </a:prstGeom>
          <a:noFill/>
          <a:ln w="9525">
            <a:noFill/>
            <a:miter/>
          </a:ln>
        </p:spPr>
        <p:txBody>
          <a:bodyPr wrap="square" anchor="t">
            <a:spAutoFit/>
          </a:bodyPr>
          <a:lstStyle/>
          <a:p>
            <a:pPr lvl="0"/>
            <a:r>
              <a:rPr lang="zh-CN" altLang="zh-CN" sz="2800" b="1">
                <a:solidFill>
                  <a:schemeClr val="bg1"/>
                </a:solidFill>
                <a:latin typeface="微软雅黑" panose="020B0503020204020204" charset="-122"/>
                <a:ea typeface="微软雅黑" panose="020B0503020204020204" charset="-122"/>
              </a:rPr>
              <a:t>智能地图</a:t>
            </a:r>
            <a:endParaRPr lang="zh-CN" altLang="zh-CN" sz="2800" b="1">
              <a:solidFill>
                <a:schemeClr val="bg1"/>
              </a:solidFill>
              <a:latin typeface="微软雅黑" panose="020B0503020204020204" charset="-122"/>
              <a:ea typeface="微软雅黑" panose="020B0503020204020204" charset="-122"/>
            </a:endParaRPr>
          </a:p>
        </p:txBody>
      </p:sp>
      <p:sp>
        <p:nvSpPr>
          <p:cNvPr id="10247" name="文本框 54"/>
          <p:cNvSpPr txBox="1"/>
          <p:nvPr/>
        </p:nvSpPr>
        <p:spPr>
          <a:xfrm>
            <a:off x="1337310" y="957580"/>
            <a:ext cx="10039144" cy="307777"/>
          </a:xfrm>
          <a:prstGeom prst="rect">
            <a:avLst/>
          </a:prstGeom>
          <a:noFill/>
          <a:ln w="9525">
            <a:noFill/>
            <a:miter/>
          </a:ln>
        </p:spPr>
        <p:txBody>
          <a:bodyPr wrap="square" anchor="t">
            <a:spAutoFit/>
          </a:bodyPr>
          <a:lstStyle/>
          <a:p>
            <a:r>
              <a:rPr lang="zh-CN" altLang="en-US" sz="1400">
                <a:solidFill>
                  <a:schemeClr val="bg1">
                    <a:lumMod val="95000"/>
                  </a:schemeClr>
                </a:solidFill>
                <a:latin typeface="微软雅黑" panose="020B0503020204020204" charset="-122"/>
                <a:ea typeface="微软雅黑" panose="020B0503020204020204" charset="-122"/>
                <a:sym typeface="+mn-ea"/>
              </a:rPr>
              <a:t>可视化电子地图，</a:t>
            </a:r>
            <a:r>
              <a:rPr lang="zh-CN" altLang="en-US" sz="1400" dirty="0">
                <a:solidFill>
                  <a:schemeClr val="bg1">
                    <a:lumMod val="95000"/>
                  </a:schemeClr>
                </a:solidFill>
                <a:latin typeface="微软雅黑" panose="020B0503020204020204" charset="-122"/>
                <a:ea typeface="微软雅黑" panose="020B0503020204020204" charset="-122"/>
                <a:sym typeface="+mn-ea"/>
              </a:rPr>
              <a:t>直观</a:t>
            </a:r>
            <a:r>
              <a:rPr lang="zh-CN" altLang="en-US" sz="1400">
                <a:solidFill>
                  <a:schemeClr val="bg1">
                    <a:lumMod val="95000"/>
                  </a:schemeClr>
                </a:solidFill>
                <a:latin typeface="微软雅黑" panose="020B0503020204020204" charset="-122"/>
                <a:ea typeface="微软雅黑" panose="020B0503020204020204" charset="-122"/>
                <a:sym typeface="+mn-ea"/>
              </a:rPr>
              <a:t>显示设备</a:t>
            </a:r>
            <a:r>
              <a:rPr lang="zh-CN" altLang="en-US" sz="1400" smtClean="0">
                <a:solidFill>
                  <a:schemeClr val="bg1">
                    <a:lumMod val="95000"/>
                  </a:schemeClr>
                </a:solidFill>
                <a:latin typeface="微软雅黑" panose="020B0503020204020204" charset="-122"/>
                <a:ea typeface="微软雅黑" panose="020B0503020204020204" charset="-122"/>
                <a:sym typeface="+mn-ea"/>
              </a:rPr>
              <a:t>状态，巡</a:t>
            </a:r>
            <a:r>
              <a:rPr lang="zh-CN" altLang="en-US" sz="1400">
                <a:solidFill>
                  <a:schemeClr val="bg1">
                    <a:lumMod val="95000"/>
                  </a:schemeClr>
                </a:solidFill>
                <a:latin typeface="微软雅黑" panose="020B0503020204020204" charset="-122"/>
                <a:ea typeface="微软雅黑" panose="020B0503020204020204" charset="-122"/>
                <a:sym typeface="+mn-ea"/>
              </a:rPr>
              <a:t>更</a:t>
            </a:r>
            <a:r>
              <a:rPr lang="zh-CN" altLang="en-US" sz="1400" smtClean="0">
                <a:solidFill>
                  <a:schemeClr val="bg1">
                    <a:lumMod val="95000"/>
                  </a:schemeClr>
                </a:solidFill>
                <a:latin typeface="微软雅黑" panose="020B0503020204020204" charset="-122"/>
                <a:ea typeface="微软雅黑" panose="020B0503020204020204" charset="-122"/>
                <a:sym typeface="+mn-ea"/>
              </a:rPr>
              <a:t>人员地图</a:t>
            </a:r>
            <a:r>
              <a:rPr lang="zh-CN" altLang="en-US" sz="1400" dirty="0">
                <a:solidFill>
                  <a:schemeClr val="bg1">
                    <a:lumMod val="95000"/>
                  </a:schemeClr>
                </a:solidFill>
                <a:latin typeface="微软雅黑" panose="020B0503020204020204" charset="-122"/>
                <a:ea typeface="微软雅黑" panose="020B0503020204020204" charset="-122"/>
                <a:sym typeface="+mn-ea"/>
              </a:rPr>
              <a:t>定位 ，车辆</a:t>
            </a:r>
            <a:r>
              <a:rPr lang="zh-CN" altLang="en-US" sz="1400">
                <a:solidFill>
                  <a:schemeClr val="bg1">
                    <a:lumMod val="95000"/>
                  </a:schemeClr>
                </a:solidFill>
                <a:latin typeface="微软雅黑" panose="020B0503020204020204" charset="-122"/>
                <a:ea typeface="微软雅黑" panose="020B0503020204020204" charset="-122"/>
                <a:sym typeface="+mn-ea"/>
              </a:rPr>
              <a:t>行驶</a:t>
            </a:r>
            <a:r>
              <a:rPr lang="zh-CN" altLang="en-US" sz="1400" smtClean="0">
                <a:solidFill>
                  <a:schemeClr val="bg1">
                    <a:lumMod val="95000"/>
                  </a:schemeClr>
                </a:solidFill>
                <a:latin typeface="微软雅黑" panose="020B0503020204020204" charset="-122"/>
                <a:ea typeface="微软雅黑" panose="020B0503020204020204" charset="-122"/>
                <a:sym typeface="+mn-ea"/>
              </a:rPr>
              <a:t>轨迹查询，</a:t>
            </a:r>
            <a:r>
              <a:rPr lang="zh-CN" altLang="en-US" sz="1400" dirty="0">
                <a:solidFill>
                  <a:schemeClr val="bg1">
                    <a:lumMod val="95000"/>
                  </a:schemeClr>
                </a:solidFill>
                <a:latin typeface="微软雅黑" panose="020B0503020204020204" charset="-122"/>
                <a:ea typeface="微软雅黑" panose="020B0503020204020204" charset="-122"/>
                <a:sym typeface="+mn-ea"/>
              </a:rPr>
              <a:t>动态门禁提示，实时联动告警。</a:t>
            </a:r>
            <a:endParaRPr lang="zh-CN" altLang="en-US" sz="1400" dirty="0">
              <a:solidFill>
                <a:schemeClr val="bg1">
                  <a:lumMod val="95000"/>
                </a:schemeClr>
              </a:solidFill>
              <a:latin typeface="微软雅黑" panose="020B0503020204020204" charset="-122"/>
              <a:ea typeface="微软雅黑" panose="020B0503020204020204" charset="-122"/>
              <a:sym typeface="+mn-ea"/>
            </a:endParaRPr>
          </a:p>
        </p:txBody>
      </p:sp>
      <p:sp>
        <p:nvSpPr>
          <p:cNvPr id="3" name="文本框 2"/>
          <p:cNvSpPr txBox="1"/>
          <p:nvPr/>
        </p:nvSpPr>
        <p:spPr>
          <a:xfrm>
            <a:off x="2856230" y="473075"/>
            <a:ext cx="1554480" cy="659130"/>
          </a:xfrm>
          <a:prstGeom prst="rect">
            <a:avLst/>
          </a:prstGeom>
          <a:noFill/>
        </p:spPr>
        <p:txBody>
          <a:bodyPr wrap="none" rtlCol="0">
            <a:spAutoFit/>
          </a:bodyPr>
          <a:lstStyle/>
          <a:p>
            <a:pPr algn="l"/>
            <a:r>
              <a:rPr lang="zh-CN" altLang="en-US" b="1" dirty="0">
                <a:solidFill>
                  <a:schemeClr val="bg1"/>
                </a:solidFill>
                <a:latin typeface="微软雅黑" panose="020B0503020204020204" charset="-122"/>
                <a:ea typeface="微软雅黑" panose="020B0503020204020204" charset="-122"/>
                <a:sym typeface="+mn-ea"/>
              </a:rPr>
              <a:t>基本信息显示</a:t>
            </a:r>
            <a:endParaRPr lang="zh-CN" altLang="en-US" b="1" dirty="0">
              <a:solidFill>
                <a:schemeClr val="bg1"/>
              </a:solidFill>
              <a:latin typeface="微软雅黑" panose="020B0503020204020204" charset="-122"/>
              <a:ea typeface="微软雅黑" panose="020B0503020204020204" charset="-122"/>
              <a:sym typeface="+mn-ea"/>
            </a:endParaRPr>
          </a:p>
          <a:p>
            <a:endParaRPr lang="zh-CN" altLang="en-US"/>
          </a:p>
        </p:txBody>
      </p:sp>
      <p:pic>
        <p:nvPicPr>
          <p:cNvPr id="7" name="图片 6" descr="智能监控"/>
          <p:cNvPicPr>
            <a:picLocks noChangeAspect="1"/>
          </p:cNvPicPr>
          <p:nvPr/>
        </p:nvPicPr>
        <p:blipFill>
          <a:blip r:embed="rId2"/>
          <a:stretch>
            <a:fillRect/>
          </a:stretch>
        </p:blipFill>
        <p:spPr>
          <a:xfrm>
            <a:off x="3625215" y="1804035"/>
            <a:ext cx="8246110" cy="4638040"/>
          </a:xfrm>
          <a:prstGeom prst="rect">
            <a:avLst/>
          </a:prstGeom>
        </p:spPr>
      </p:pic>
      <p:sp>
        <p:nvSpPr>
          <p:cNvPr id="8" name="文本框 7"/>
          <p:cNvSpPr txBox="1"/>
          <p:nvPr/>
        </p:nvSpPr>
        <p:spPr>
          <a:xfrm>
            <a:off x="356870" y="2506345"/>
            <a:ext cx="2992755" cy="3323987"/>
          </a:xfrm>
          <a:prstGeom prst="rect">
            <a:avLst/>
          </a:prstGeom>
          <a:noFill/>
        </p:spPr>
        <p:txBody>
          <a:bodyPr wrap="square" rtlCol="0">
            <a:spAutoFit/>
          </a:bodyPr>
          <a:lstStyle/>
          <a:p>
            <a:pPr marL="285750" indent="-285750" algn="just">
              <a:lnSpc>
                <a:spcPts val="1800"/>
              </a:lnSpc>
              <a:buClr>
                <a:srgbClr val="00B0F0"/>
              </a:buClr>
              <a:buFont typeface="Wingdings" panose="05000000000000000000" charset="0"/>
              <a:buChar char="u"/>
              <a:defRPr/>
            </a:pPr>
            <a:r>
              <a:rPr lang="zh-CN" altLang="en-US" sz="1400">
                <a:solidFill>
                  <a:schemeClr val="bg1">
                    <a:lumMod val="95000"/>
                  </a:schemeClr>
                </a:solidFill>
                <a:latin typeface="微软雅黑" panose="020B0503020204020204" charset="-122"/>
                <a:ea typeface="微软雅黑" panose="020B0503020204020204" charset="-122"/>
                <a:sym typeface="+mn-ea"/>
              </a:rPr>
              <a:t>可视化电子地图、区域显示、人员搜索、设备搜索、楼宇搜索。</a:t>
            </a:r>
            <a:endParaRPr lang="zh-CN" altLang="en-US" sz="1400" noProof="1">
              <a:solidFill>
                <a:schemeClr val="bg1">
                  <a:lumMod val="95000"/>
                </a:schemeClr>
              </a:solidFill>
              <a:latin typeface="微软雅黑" panose="020B0503020204020204" charset="-122"/>
              <a:ea typeface="微软雅黑" panose="020B0503020204020204" charset="-122"/>
              <a:sym typeface="+mn-ea"/>
            </a:endParaRPr>
          </a:p>
          <a:p>
            <a:pPr marL="285750" indent="-285750" algn="just">
              <a:lnSpc>
                <a:spcPts val="1800"/>
              </a:lnSpc>
              <a:buClr>
                <a:srgbClr val="00B0F0"/>
              </a:buClr>
              <a:buFont typeface="Wingdings" panose="05000000000000000000" charset="0"/>
              <a:buChar char="u"/>
              <a:defRPr/>
            </a:pPr>
            <a:r>
              <a:rPr lang="zh-CN" altLang="en-US" sz="1400">
                <a:solidFill>
                  <a:schemeClr val="bg1">
                    <a:lumMod val="95000"/>
                  </a:schemeClr>
                </a:solidFill>
                <a:latin typeface="微软雅黑" panose="020B0503020204020204" charset="-122"/>
                <a:ea typeface="微软雅黑" panose="020B0503020204020204" charset="-122"/>
                <a:sym typeface="+mn-ea"/>
              </a:rPr>
              <a:t>直观显示设备位置、设备类型、设备状态。</a:t>
            </a:r>
            <a:endParaRPr lang="zh-CN" altLang="en-US" sz="1400" noProof="1">
              <a:solidFill>
                <a:schemeClr val="bg1">
                  <a:lumMod val="95000"/>
                </a:schemeClr>
              </a:solidFill>
              <a:latin typeface="微软雅黑" panose="020B0503020204020204" charset="-122"/>
              <a:ea typeface="微软雅黑" panose="020B0503020204020204" charset="-122"/>
              <a:sym typeface="+mn-ea"/>
            </a:endParaRPr>
          </a:p>
          <a:p>
            <a:pPr marL="285750" indent="-285750" algn="just">
              <a:lnSpc>
                <a:spcPts val="1800"/>
              </a:lnSpc>
              <a:buClr>
                <a:srgbClr val="00B0F0"/>
              </a:buClr>
              <a:buFont typeface="Wingdings" panose="05000000000000000000" charset="0"/>
              <a:buChar char="u"/>
              <a:defRPr/>
            </a:pPr>
            <a:r>
              <a:rPr lang="zh-CN" altLang="en-US" sz="1400" smtClean="0">
                <a:solidFill>
                  <a:schemeClr val="bg1">
                    <a:lumMod val="95000"/>
                  </a:schemeClr>
                </a:solidFill>
                <a:latin typeface="微软雅黑" panose="020B0503020204020204" charset="-122"/>
                <a:ea typeface="微软雅黑" panose="020B0503020204020204" charset="-122"/>
                <a:sym typeface="+mn-ea"/>
              </a:rPr>
              <a:t>巡</a:t>
            </a:r>
            <a:r>
              <a:rPr lang="zh-CN" altLang="en-US" sz="1400">
                <a:solidFill>
                  <a:schemeClr val="bg1">
                    <a:lumMod val="95000"/>
                  </a:schemeClr>
                </a:solidFill>
                <a:latin typeface="微软雅黑" panose="020B0503020204020204" charset="-122"/>
                <a:ea typeface="微软雅黑" panose="020B0503020204020204" charset="-122"/>
                <a:sym typeface="+mn-ea"/>
              </a:rPr>
              <a:t>更人员可</a:t>
            </a:r>
            <a:r>
              <a:rPr lang="zh-CN" altLang="en-US" sz="1400" smtClean="0">
                <a:solidFill>
                  <a:schemeClr val="bg1">
                    <a:lumMod val="95000"/>
                  </a:schemeClr>
                </a:solidFill>
                <a:latin typeface="微软雅黑" panose="020B0503020204020204" charset="-122"/>
                <a:ea typeface="微软雅黑" panose="020B0503020204020204" charset="-122"/>
                <a:sym typeface="+mn-ea"/>
              </a:rPr>
              <a:t>定位，巡</a:t>
            </a:r>
            <a:r>
              <a:rPr lang="zh-CN" altLang="en-US" sz="1400">
                <a:solidFill>
                  <a:schemeClr val="bg1">
                    <a:lumMod val="95000"/>
                  </a:schemeClr>
                </a:solidFill>
                <a:latin typeface="微软雅黑" panose="020B0503020204020204" charset="-122"/>
                <a:ea typeface="微软雅黑" panose="020B0503020204020204" charset="-122"/>
                <a:sym typeface="+mn-ea"/>
              </a:rPr>
              <a:t>更</a:t>
            </a:r>
            <a:r>
              <a:rPr lang="zh-CN" altLang="en-US" sz="1400" smtClean="0">
                <a:solidFill>
                  <a:schemeClr val="bg1">
                    <a:lumMod val="95000"/>
                  </a:schemeClr>
                </a:solidFill>
                <a:latin typeface="微软雅黑" panose="020B0503020204020204" charset="-122"/>
                <a:ea typeface="微软雅黑" panose="020B0503020204020204" charset="-122"/>
                <a:sym typeface="+mn-ea"/>
              </a:rPr>
              <a:t>轨迹可追溯。</a:t>
            </a:r>
            <a:endParaRPr lang="zh-CN" altLang="en-US" sz="1400" noProof="1">
              <a:solidFill>
                <a:schemeClr val="bg1">
                  <a:lumMod val="95000"/>
                </a:schemeClr>
              </a:solidFill>
              <a:latin typeface="微软雅黑" panose="020B0503020204020204" charset="-122"/>
              <a:ea typeface="微软雅黑" panose="020B0503020204020204" charset="-122"/>
              <a:sym typeface="+mn-ea"/>
            </a:endParaRPr>
          </a:p>
          <a:p>
            <a:pPr marL="285750" indent="-285750" algn="just">
              <a:lnSpc>
                <a:spcPts val="1800"/>
              </a:lnSpc>
              <a:buClr>
                <a:srgbClr val="00B0F0"/>
              </a:buClr>
              <a:buFont typeface="Wingdings" panose="05000000000000000000" charset="0"/>
              <a:buChar char="u"/>
              <a:defRPr/>
            </a:pPr>
            <a:r>
              <a:rPr lang="zh-CN" altLang="en-US" sz="1400" smtClean="0">
                <a:solidFill>
                  <a:schemeClr val="bg1">
                    <a:lumMod val="95000"/>
                  </a:schemeClr>
                </a:solidFill>
                <a:latin typeface="微软雅黑" panose="020B0503020204020204" charset="-122"/>
                <a:ea typeface="微软雅黑" panose="020B0503020204020204" charset="-122"/>
                <a:sym typeface="+mn-ea"/>
              </a:rPr>
              <a:t>车辆</a:t>
            </a:r>
            <a:r>
              <a:rPr lang="zh-CN" altLang="en-US" sz="1400">
                <a:solidFill>
                  <a:schemeClr val="bg1">
                    <a:lumMod val="95000"/>
                  </a:schemeClr>
                </a:solidFill>
                <a:latin typeface="微软雅黑" panose="020B0503020204020204" charset="-122"/>
                <a:ea typeface="微软雅黑" panose="020B0503020204020204" charset="-122"/>
                <a:sym typeface="+mn-ea"/>
              </a:rPr>
              <a:t>行驶</a:t>
            </a:r>
            <a:r>
              <a:rPr lang="zh-CN" altLang="en-US" sz="1400" smtClean="0">
                <a:solidFill>
                  <a:schemeClr val="bg1">
                    <a:lumMod val="95000"/>
                  </a:schemeClr>
                </a:solidFill>
                <a:latin typeface="微软雅黑" panose="020B0503020204020204" charset="-122"/>
                <a:ea typeface="微软雅黑" panose="020B0503020204020204" charset="-122"/>
                <a:sym typeface="+mn-ea"/>
              </a:rPr>
              <a:t>轨迹查询。</a:t>
            </a:r>
            <a:endParaRPr lang="zh-CN" altLang="en-US" sz="1400" noProof="1">
              <a:solidFill>
                <a:schemeClr val="bg1">
                  <a:lumMod val="95000"/>
                </a:schemeClr>
              </a:solidFill>
              <a:latin typeface="微软雅黑" panose="020B0503020204020204" charset="-122"/>
              <a:ea typeface="微软雅黑" panose="020B0503020204020204" charset="-122"/>
              <a:sym typeface="+mn-ea"/>
            </a:endParaRPr>
          </a:p>
          <a:p>
            <a:pPr marL="285750" indent="-285750" algn="just">
              <a:lnSpc>
                <a:spcPts val="1800"/>
              </a:lnSpc>
              <a:buClr>
                <a:srgbClr val="00B0F0"/>
              </a:buClr>
              <a:buFont typeface="Wingdings" panose="05000000000000000000" charset="0"/>
              <a:buChar char="u"/>
              <a:defRPr/>
            </a:pPr>
            <a:r>
              <a:rPr lang="zh-CN" altLang="en-US" sz="1400">
                <a:solidFill>
                  <a:schemeClr val="bg1">
                    <a:lumMod val="95000"/>
                  </a:schemeClr>
                </a:solidFill>
                <a:latin typeface="微软雅黑" panose="020B0503020204020204" charset="-122"/>
                <a:ea typeface="微软雅黑" panose="020B0503020204020204" charset="-122"/>
                <a:sym typeface="+mn-ea"/>
              </a:rPr>
              <a:t>动态提示门禁刷卡、周界、楼道、车场等告警。</a:t>
            </a:r>
            <a:endParaRPr lang="zh-CN" altLang="en-US" sz="1400" noProof="1">
              <a:solidFill>
                <a:schemeClr val="bg1">
                  <a:lumMod val="95000"/>
                </a:schemeClr>
              </a:solidFill>
              <a:latin typeface="微软雅黑" panose="020B0503020204020204" charset="-122"/>
              <a:ea typeface="微软雅黑" panose="020B0503020204020204" charset="-122"/>
              <a:sym typeface="+mn-ea"/>
            </a:endParaRPr>
          </a:p>
          <a:p>
            <a:pPr marL="285750" indent="-285750" algn="just">
              <a:lnSpc>
                <a:spcPts val="1800"/>
              </a:lnSpc>
              <a:buClr>
                <a:srgbClr val="00B0F0"/>
              </a:buClr>
              <a:buFont typeface="Wingdings" panose="05000000000000000000" charset="0"/>
              <a:buChar char="u"/>
              <a:defRPr/>
            </a:pPr>
            <a:r>
              <a:rPr lang="zh-CN" altLang="en-US" sz="1400">
                <a:solidFill>
                  <a:schemeClr val="bg1">
                    <a:lumMod val="95000"/>
                  </a:schemeClr>
                </a:solidFill>
                <a:latin typeface="微软雅黑" panose="020B0503020204020204" charset="-122"/>
                <a:ea typeface="微软雅黑" panose="020B0503020204020204" charset="-122"/>
                <a:sym typeface="+mn-ea"/>
              </a:rPr>
              <a:t>告警信息</a:t>
            </a:r>
            <a:r>
              <a:rPr lang="zh-CN" altLang="en-US" sz="1400" smtClean="0">
                <a:solidFill>
                  <a:schemeClr val="bg1">
                    <a:lumMod val="95000"/>
                  </a:schemeClr>
                </a:solidFill>
                <a:latin typeface="微软雅黑" panose="020B0503020204020204" charset="-122"/>
                <a:ea typeface="微软雅黑" panose="020B0503020204020204" charset="-122"/>
                <a:sym typeface="+mn-ea"/>
              </a:rPr>
              <a:t>实时推送与</a:t>
            </a:r>
            <a:r>
              <a:rPr lang="zh-CN" altLang="en-US" sz="1400">
                <a:solidFill>
                  <a:schemeClr val="bg1">
                    <a:lumMod val="95000"/>
                  </a:schemeClr>
                </a:solidFill>
                <a:latin typeface="微软雅黑" panose="020B0503020204020204" charset="-122"/>
                <a:ea typeface="微软雅黑" panose="020B0503020204020204" charset="-122"/>
                <a:sym typeface="+mn-ea"/>
              </a:rPr>
              <a:t>告警人工定位。</a:t>
            </a:r>
            <a:endParaRPr lang="zh-CN" altLang="en-US" sz="1400" noProof="1">
              <a:solidFill>
                <a:schemeClr val="bg1">
                  <a:lumMod val="95000"/>
                </a:schemeClr>
              </a:solidFill>
              <a:latin typeface="微软雅黑" panose="020B0503020204020204" charset="-122"/>
              <a:ea typeface="微软雅黑" panose="020B0503020204020204" charset="-122"/>
              <a:sym typeface="+mn-ea"/>
            </a:endParaRPr>
          </a:p>
          <a:p>
            <a:pPr marL="285750" indent="-285750" algn="just">
              <a:lnSpc>
                <a:spcPts val="1800"/>
              </a:lnSpc>
              <a:buClr>
                <a:srgbClr val="00B0F0"/>
              </a:buClr>
              <a:buFont typeface="Wingdings" panose="05000000000000000000" charset="0"/>
              <a:buChar char="u"/>
              <a:defRPr/>
            </a:pPr>
            <a:r>
              <a:rPr lang="zh-CN" altLang="en-US" sz="1400">
                <a:solidFill>
                  <a:schemeClr val="bg1">
                    <a:lumMod val="95000"/>
                  </a:schemeClr>
                </a:solidFill>
                <a:latin typeface="微软雅黑" panose="020B0503020204020204" charset="-122"/>
                <a:ea typeface="微软雅黑" panose="020B0503020204020204" charset="-122"/>
                <a:sym typeface="+mn-ea"/>
              </a:rPr>
              <a:t>告警视频实时</a:t>
            </a:r>
            <a:r>
              <a:rPr lang="zh-CN" altLang="en-US" sz="1400" smtClean="0">
                <a:solidFill>
                  <a:schemeClr val="bg1">
                    <a:lumMod val="95000"/>
                  </a:schemeClr>
                </a:solidFill>
                <a:latin typeface="微软雅黑" panose="020B0503020204020204" charset="-122"/>
                <a:ea typeface="微软雅黑" panose="020B0503020204020204" charset="-122"/>
                <a:sym typeface="+mn-ea"/>
              </a:rPr>
              <a:t>联动处理。</a:t>
            </a:r>
            <a:endParaRPr lang="zh-CN" altLang="en-US" sz="1400" noProof="1">
              <a:solidFill>
                <a:schemeClr val="bg1">
                  <a:lumMod val="95000"/>
                </a:schemeClr>
              </a:solidFill>
              <a:latin typeface="微软雅黑" panose="020B0503020204020204" charset="-122"/>
              <a:ea typeface="微软雅黑" panose="020B0503020204020204" charset="-122"/>
              <a:sym typeface="+mn-ea"/>
            </a:endParaRPr>
          </a:p>
          <a:p>
            <a:pPr marL="285750" indent="-285750" algn="just">
              <a:lnSpc>
                <a:spcPts val="1800"/>
              </a:lnSpc>
              <a:buClr>
                <a:srgbClr val="00B0F0"/>
              </a:buClr>
              <a:buFont typeface="Wingdings" panose="05000000000000000000" charset="0"/>
              <a:buChar char="u"/>
              <a:defRPr/>
            </a:pPr>
            <a:r>
              <a:rPr lang="zh-CN" altLang="en-US" sz="1400">
                <a:solidFill>
                  <a:schemeClr val="bg1">
                    <a:lumMod val="95000"/>
                  </a:schemeClr>
                </a:solidFill>
                <a:latin typeface="微软雅黑" panose="020B0503020204020204" charset="-122"/>
                <a:ea typeface="微软雅黑" panose="020B0503020204020204" charset="-122"/>
                <a:sym typeface="+mn-ea"/>
              </a:rPr>
              <a:t>系统</a:t>
            </a:r>
            <a:r>
              <a:rPr lang="zh-CN" altLang="en-US" sz="1400" smtClean="0">
                <a:solidFill>
                  <a:schemeClr val="bg1">
                    <a:lumMod val="95000"/>
                  </a:schemeClr>
                </a:solidFill>
                <a:latin typeface="微软雅黑" panose="020B0503020204020204" charset="-122"/>
                <a:ea typeface="微软雅黑" panose="020B0503020204020204" charset="-122"/>
                <a:sym typeface="+mn-ea"/>
              </a:rPr>
              <a:t>设备自检。 </a:t>
            </a:r>
            <a:endParaRPr lang="zh-CN" altLang="en-US" sz="1400" noProof="1">
              <a:solidFill>
                <a:schemeClr val="bg1">
                  <a:lumMod val="95000"/>
                </a:schemeClr>
              </a:solidFill>
              <a:latin typeface="微软雅黑" panose="020B0503020204020204" charset="-122"/>
              <a:ea typeface="微软雅黑" panose="020B0503020204020204" charset="-122"/>
              <a:sym typeface="+mn-ea"/>
            </a:endParaRPr>
          </a:p>
          <a:p>
            <a:pPr marL="285750" indent="-285750" algn="just">
              <a:lnSpc>
                <a:spcPts val="1800"/>
              </a:lnSpc>
              <a:buFont typeface="Wingdings" panose="05000000000000000000" charset="0"/>
              <a:buChar char="u"/>
            </a:pPr>
            <a:endParaRPr lang="zh-CN" altLang="en-US" sz="1400">
              <a:latin typeface="微软雅黑" panose="020B0503020204020204" charset="-122"/>
              <a:ea typeface="微软雅黑" panose="020B0503020204020204" charset="-122"/>
            </a:endParaRPr>
          </a:p>
        </p:txBody>
      </p:sp>
    </p:spTree>
  </p:cSld>
  <p:clrMapOvr>
    <a:masterClrMapping/>
  </p:clrMapOvr>
  <p:transition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图片 5" descr="ppt科技背景4"/>
          <p:cNvPicPr>
            <a:picLocks noChangeAspect="1"/>
          </p:cNvPicPr>
          <p:nvPr/>
        </p:nvPicPr>
        <p:blipFill>
          <a:blip r:embed="rId1"/>
          <a:stretch>
            <a:fillRect/>
          </a:stretch>
        </p:blipFill>
        <p:spPr>
          <a:xfrm>
            <a:off x="-43180" y="-21590"/>
            <a:ext cx="12258040" cy="6864350"/>
          </a:xfrm>
          <a:prstGeom prst="rect">
            <a:avLst/>
          </a:prstGeom>
          <a:noFill/>
          <a:ln w="9525">
            <a:noFill/>
            <a:miter/>
          </a:ln>
        </p:spPr>
      </p:pic>
      <p:grpSp>
        <p:nvGrpSpPr>
          <p:cNvPr id="10242" name="组合 2"/>
          <p:cNvGrpSpPr/>
          <p:nvPr/>
        </p:nvGrpSpPr>
        <p:grpSpPr>
          <a:xfrm>
            <a:off x="428625" y="249238"/>
            <a:ext cx="830263" cy="744537"/>
            <a:chOff x="1719" y="3207"/>
            <a:chExt cx="5207" cy="4676"/>
          </a:xfrm>
        </p:grpSpPr>
        <p:sp>
          <p:nvSpPr>
            <p:cNvPr id="31" name="任意多边形 30"/>
            <p:cNvSpPr/>
            <p:nvPr/>
          </p:nvSpPr>
          <p:spPr>
            <a:xfrm>
              <a:off x="2229" y="3665"/>
              <a:ext cx="4187" cy="37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6350">
              <a:solidFill>
                <a:srgbClr val="00B0F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4" name="任意多边形 23"/>
            <p:cNvSpPr/>
            <p:nvPr/>
          </p:nvSpPr>
          <p:spPr>
            <a:xfrm>
              <a:off x="1719" y="3207"/>
              <a:ext cx="5207" cy="467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12700">
              <a:solidFill>
                <a:srgbClr val="00B0F0">
                  <a:alpha val="56000"/>
                </a:srgb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0245" name="文本框 1"/>
          <p:cNvSpPr txBox="1"/>
          <p:nvPr/>
        </p:nvSpPr>
        <p:spPr>
          <a:xfrm>
            <a:off x="550863" y="412750"/>
            <a:ext cx="575799" cy="400110"/>
          </a:xfrm>
          <a:prstGeom prst="rect">
            <a:avLst/>
          </a:prstGeom>
          <a:noFill/>
          <a:ln w="9525">
            <a:noFill/>
            <a:miter/>
          </a:ln>
        </p:spPr>
        <p:txBody>
          <a:bodyPr wrap="none" anchor="t">
            <a:spAutoFit/>
          </a:bodyPr>
          <a:lstStyle/>
          <a:p>
            <a:pPr lvl="0"/>
            <a:r>
              <a:rPr lang="en-US" altLang="zh-CN" sz="2000" b="1" smtClean="0">
                <a:solidFill>
                  <a:srgbClr val="00B0F0"/>
                </a:solidFill>
                <a:latin typeface="微软雅黑" panose="020B0503020204020204" charset="-122"/>
                <a:ea typeface="微软雅黑" panose="020B0503020204020204" charset="-122"/>
              </a:rPr>
              <a:t>2.6</a:t>
            </a:r>
            <a:endParaRPr lang="en-US" altLang="zh-CN" sz="2000" b="1">
              <a:solidFill>
                <a:srgbClr val="00B0F0"/>
              </a:solidFill>
              <a:latin typeface="微软雅黑" panose="020B0503020204020204" charset="-122"/>
              <a:ea typeface="微软雅黑" panose="020B0503020204020204" charset="-122"/>
            </a:endParaRPr>
          </a:p>
        </p:txBody>
      </p:sp>
      <p:sp>
        <p:nvSpPr>
          <p:cNvPr id="10246" name="文本框 3"/>
          <p:cNvSpPr txBox="1"/>
          <p:nvPr/>
        </p:nvSpPr>
        <p:spPr>
          <a:xfrm>
            <a:off x="1308100" y="344488"/>
            <a:ext cx="3413125" cy="548640"/>
          </a:xfrm>
          <a:prstGeom prst="rect">
            <a:avLst/>
          </a:prstGeom>
          <a:noFill/>
          <a:ln w="9525">
            <a:noFill/>
            <a:miter/>
          </a:ln>
        </p:spPr>
        <p:txBody>
          <a:bodyPr wrap="square" anchor="t">
            <a:spAutoFit/>
          </a:bodyPr>
          <a:lstStyle/>
          <a:p>
            <a:pPr lvl="0"/>
            <a:r>
              <a:rPr lang="zh-CN" altLang="zh-CN" sz="2800" b="1">
                <a:solidFill>
                  <a:schemeClr val="bg1"/>
                </a:solidFill>
                <a:latin typeface="微软雅黑" panose="020B0503020204020204" charset="-122"/>
                <a:ea typeface="微软雅黑" panose="020B0503020204020204" charset="-122"/>
              </a:rPr>
              <a:t>智能地图</a:t>
            </a:r>
            <a:endParaRPr lang="zh-CN" altLang="zh-CN" sz="2800" b="1">
              <a:solidFill>
                <a:schemeClr val="bg1"/>
              </a:solidFill>
              <a:latin typeface="微软雅黑" panose="020B0503020204020204" charset="-122"/>
              <a:ea typeface="微软雅黑" panose="020B0503020204020204" charset="-122"/>
            </a:endParaRPr>
          </a:p>
        </p:txBody>
      </p:sp>
      <p:sp>
        <p:nvSpPr>
          <p:cNvPr id="10247" name="文本框 54"/>
          <p:cNvSpPr txBox="1"/>
          <p:nvPr/>
        </p:nvSpPr>
        <p:spPr>
          <a:xfrm>
            <a:off x="1337310" y="957580"/>
            <a:ext cx="10138829" cy="523220"/>
          </a:xfrm>
          <a:prstGeom prst="rect">
            <a:avLst/>
          </a:prstGeom>
          <a:noFill/>
          <a:ln w="9525">
            <a:noFill/>
            <a:miter/>
          </a:ln>
        </p:spPr>
        <p:txBody>
          <a:bodyPr wrap="square" anchor="t">
            <a:spAutoFit/>
          </a:bodyPr>
          <a:lstStyle/>
          <a:p>
            <a:r>
              <a:rPr lang="zh-CN" altLang="en-US" sz="1400" smtClean="0">
                <a:solidFill>
                  <a:schemeClr val="bg1">
                    <a:lumMod val="95000"/>
                  </a:schemeClr>
                </a:solidFill>
                <a:latin typeface="微软雅黑" panose="020B0503020204020204" charset="-122"/>
                <a:ea typeface="微软雅黑" panose="020B0503020204020204" charset="-122"/>
                <a:sym typeface="+mn-ea"/>
              </a:rPr>
              <a:t>报警信息地图、视频可视化联动显示，报警</a:t>
            </a:r>
            <a:r>
              <a:rPr lang="zh-CN" altLang="en-US" sz="1400" dirty="0">
                <a:solidFill>
                  <a:schemeClr val="bg1">
                    <a:lumMod val="95000"/>
                  </a:schemeClr>
                </a:solidFill>
                <a:latin typeface="微软雅黑" panose="020B0503020204020204" charset="-122"/>
                <a:ea typeface="微软雅黑" panose="020B0503020204020204" charset="-122"/>
                <a:sym typeface="+mn-ea"/>
              </a:rPr>
              <a:t>位置</a:t>
            </a:r>
            <a:r>
              <a:rPr lang="zh-CN" altLang="en-US" sz="1400">
                <a:solidFill>
                  <a:schemeClr val="bg1">
                    <a:lumMod val="95000"/>
                  </a:schemeClr>
                </a:solidFill>
                <a:latin typeface="微软雅黑" panose="020B0503020204020204" charset="-122"/>
                <a:ea typeface="微软雅黑" panose="020B0503020204020204" charset="-122"/>
                <a:sym typeface="+mn-ea"/>
              </a:rPr>
              <a:t>与类型精准直观</a:t>
            </a:r>
            <a:r>
              <a:rPr lang="zh-CN" altLang="en-US" sz="1400" smtClean="0">
                <a:solidFill>
                  <a:schemeClr val="bg1">
                    <a:lumMod val="95000"/>
                  </a:schemeClr>
                </a:solidFill>
                <a:latin typeface="微软雅黑" panose="020B0503020204020204" charset="-122"/>
                <a:ea typeface="微软雅黑" panose="020B0503020204020204" charset="-122"/>
                <a:sym typeface="+mn-ea"/>
              </a:rPr>
              <a:t>，安防快速响应、实时视频处理，</a:t>
            </a:r>
            <a:r>
              <a:rPr lang="zh-CN" altLang="en-US" sz="1400">
                <a:solidFill>
                  <a:schemeClr val="bg1">
                    <a:lumMod val="95000"/>
                  </a:schemeClr>
                </a:solidFill>
                <a:latin typeface="微软雅黑" panose="020B0503020204020204" charset="-122"/>
                <a:ea typeface="微软雅黑" panose="020B0503020204020204" charset="-122"/>
                <a:sym typeface="+mn-ea"/>
              </a:rPr>
              <a:t>可视对讲；实时自动录像与抓拍截图</a:t>
            </a:r>
            <a:r>
              <a:rPr lang="zh-CN" altLang="en-US" sz="1400" smtClean="0">
                <a:solidFill>
                  <a:schemeClr val="bg1">
                    <a:lumMod val="95000"/>
                  </a:schemeClr>
                </a:solidFill>
                <a:latin typeface="微软雅黑" panose="020B0503020204020204" charset="-122"/>
                <a:ea typeface="微软雅黑" panose="020B0503020204020204" charset="-122"/>
                <a:sym typeface="+mn-ea"/>
              </a:rPr>
              <a:t>，并</a:t>
            </a:r>
            <a:r>
              <a:rPr lang="zh-CN" altLang="en-US" sz="1400">
                <a:solidFill>
                  <a:schemeClr val="bg1">
                    <a:lumMod val="95000"/>
                  </a:schemeClr>
                </a:solidFill>
                <a:latin typeface="微软雅黑" panose="020B0503020204020204" charset="-122"/>
                <a:ea typeface="微软雅黑" panose="020B0503020204020204" charset="-122"/>
                <a:sym typeface="+mn-ea"/>
              </a:rPr>
              <a:t>保存数据以备用户调取证据。</a:t>
            </a:r>
            <a:endParaRPr lang="zh-CN" altLang="en-US" sz="1400" dirty="0">
              <a:solidFill>
                <a:schemeClr val="bg1">
                  <a:lumMod val="95000"/>
                </a:schemeClr>
              </a:solidFill>
              <a:latin typeface="微软雅黑" panose="020B0503020204020204" charset="-122"/>
              <a:ea typeface="微软雅黑" panose="020B0503020204020204" charset="-122"/>
              <a:sym typeface="+mn-ea"/>
            </a:endParaRPr>
          </a:p>
        </p:txBody>
      </p:sp>
      <p:sp>
        <p:nvSpPr>
          <p:cNvPr id="3" name="文本框 2"/>
          <p:cNvSpPr txBox="1"/>
          <p:nvPr/>
        </p:nvSpPr>
        <p:spPr>
          <a:xfrm>
            <a:off x="2856230" y="473075"/>
            <a:ext cx="1554480" cy="659130"/>
          </a:xfrm>
          <a:prstGeom prst="rect">
            <a:avLst/>
          </a:prstGeom>
          <a:noFill/>
        </p:spPr>
        <p:txBody>
          <a:bodyPr wrap="none" rtlCol="0">
            <a:spAutoFit/>
          </a:bodyPr>
          <a:lstStyle/>
          <a:p>
            <a:pPr algn="l"/>
            <a:r>
              <a:rPr lang="zh-CN" altLang="zh-CN" b="1" dirty="0">
                <a:solidFill>
                  <a:schemeClr val="bg1"/>
                </a:solidFill>
                <a:latin typeface="微软雅黑" panose="020B0503020204020204" charset="-122"/>
                <a:ea typeface="微软雅黑" panose="020B0503020204020204" charset="-122"/>
                <a:sym typeface="+mn-ea"/>
              </a:rPr>
              <a:t>报警信息警示</a:t>
            </a:r>
            <a:endParaRPr lang="zh-CN" altLang="zh-CN" b="1" dirty="0">
              <a:solidFill>
                <a:schemeClr val="bg1"/>
              </a:solidFill>
              <a:latin typeface="微软雅黑" panose="020B0503020204020204" charset="-122"/>
              <a:ea typeface="微软雅黑" panose="020B0503020204020204" charset="-122"/>
              <a:sym typeface="+mn-ea"/>
            </a:endParaRPr>
          </a:p>
          <a:p>
            <a:endParaRPr lang="zh-CN" altLang="en-US"/>
          </a:p>
        </p:txBody>
      </p:sp>
      <p:pic>
        <p:nvPicPr>
          <p:cNvPr id="2" name="图片 1" descr="智能监控1"/>
          <p:cNvPicPr>
            <a:picLocks noChangeAspect="1"/>
          </p:cNvPicPr>
          <p:nvPr/>
        </p:nvPicPr>
        <p:blipFill>
          <a:blip r:embed="rId2"/>
          <a:stretch>
            <a:fillRect/>
          </a:stretch>
        </p:blipFill>
        <p:spPr>
          <a:xfrm>
            <a:off x="-916305" y="1363345"/>
            <a:ext cx="10058400" cy="5657215"/>
          </a:xfrm>
          <a:prstGeom prst="rect">
            <a:avLst/>
          </a:prstGeom>
        </p:spPr>
      </p:pic>
      <p:pic>
        <p:nvPicPr>
          <p:cNvPr id="5" name="图片 4" descr="智能监控2"/>
          <p:cNvPicPr>
            <a:picLocks noChangeAspect="1"/>
          </p:cNvPicPr>
          <p:nvPr/>
        </p:nvPicPr>
        <p:blipFill>
          <a:blip r:embed="rId3"/>
          <a:stretch>
            <a:fillRect/>
          </a:stretch>
        </p:blipFill>
        <p:spPr>
          <a:xfrm>
            <a:off x="6734175" y="3640455"/>
            <a:ext cx="4652645" cy="2616835"/>
          </a:xfrm>
          <a:prstGeom prst="rect">
            <a:avLst/>
          </a:prstGeom>
        </p:spPr>
      </p:pic>
      <p:sp>
        <p:nvSpPr>
          <p:cNvPr id="6" name="椭圆 5"/>
          <p:cNvSpPr/>
          <p:nvPr/>
        </p:nvSpPr>
        <p:spPr>
          <a:xfrm>
            <a:off x="8202930" y="4649470"/>
            <a:ext cx="782320" cy="782320"/>
          </a:xfrm>
          <a:prstGeom prst="ellipse">
            <a:avLst/>
          </a:prstGeom>
          <a:solidFill>
            <a:srgbClr val="00B0F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424545" y="4870450"/>
            <a:ext cx="314325" cy="314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6755130" y="2882265"/>
            <a:ext cx="1714500" cy="2033270"/>
            <a:chOff x="10638" y="4539"/>
            <a:chExt cx="2700" cy="3202"/>
          </a:xfrm>
        </p:grpSpPr>
        <p:cxnSp>
          <p:nvCxnSpPr>
            <p:cNvPr id="10" name="直接连接符 9"/>
            <p:cNvCxnSpPr>
              <a:stCxn id="9" idx="1"/>
            </p:cNvCxnSpPr>
            <p:nvPr/>
          </p:nvCxnSpPr>
          <p:spPr>
            <a:xfrm flipH="1" flipV="1">
              <a:off x="12432" y="5953"/>
              <a:ext cx="907" cy="1789"/>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10759" y="4661"/>
              <a:ext cx="1688" cy="130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0638" y="4539"/>
              <a:ext cx="152" cy="15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rot="21060000">
            <a:off x="6797552" y="3517650"/>
            <a:ext cx="1148715" cy="907415"/>
            <a:chOff x="10638" y="4539"/>
            <a:chExt cx="1809" cy="1429"/>
          </a:xfrm>
        </p:grpSpPr>
        <p:cxnSp>
          <p:nvCxnSpPr>
            <p:cNvPr id="16" name="直接连接符 15"/>
            <p:cNvCxnSpPr/>
            <p:nvPr/>
          </p:nvCxnSpPr>
          <p:spPr>
            <a:xfrm flipH="1" flipV="1">
              <a:off x="10759" y="4661"/>
              <a:ext cx="1688" cy="130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10638" y="4539"/>
              <a:ext cx="152" cy="15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8" name="直接连接符 17"/>
          <p:cNvCxnSpPr/>
          <p:nvPr/>
        </p:nvCxnSpPr>
        <p:spPr>
          <a:xfrm>
            <a:off x="8011160" y="4337685"/>
            <a:ext cx="443865" cy="563245"/>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rot="21420000">
            <a:off x="6766187" y="4217326"/>
            <a:ext cx="1692275" cy="694690"/>
            <a:chOff x="10558" y="4774"/>
            <a:chExt cx="2665" cy="1094"/>
          </a:xfrm>
        </p:grpSpPr>
        <p:cxnSp>
          <p:nvCxnSpPr>
            <p:cNvPr id="20" name="直接连接符 19"/>
            <p:cNvCxnSpPr>
              <a:stCxn id="9" idx="1"/>
            </p:cNvCxnSpPr>
            <p:nvPr/>
          </p:nvCxnSpPr>
          <p:spPr>
            <a:xfrm flipH="1" flipV="1">
              <a:off x="10664" y="4854"/>
              <a:ext cx="2559" cy="101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10558" y="4774"/>
              <a:ext cx="152" cy="15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rot="20340000">
            <a:off x="6790474" y="4519824"/>
            <a:ext cx="1602105" cy="697865"/>
            <a:chOff x="10471" y="4715"/>
            <a:chExt cx="2523" cy="1099"/>
          </a:xfrm>
        </p:grpSpPr>
        <p:cxnSp>
          <p:nvCxnSpPr>
            <p:cNvPr id="23" name="直接连接符 22"/>
            <p:cNvCxnSpPr/>
            <p:nvPr/>
          </p:nvCxnSpPr>
          <p:spPr>
            <a:xfrm flipH="1" flipV="1">
              <a:off x="10613" y="4800"/>
              <a:ext cx="2381" cy="101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10471" y="4715"/>
              <a:ext cx="152" cy="15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图片 5" descr="ppt科技背景4"/>
          <p:cNvPicPr>
            <a:picLocks noChangeAspect="1"/>
          </p:cNvPicPr>
          <p:nvPr/>
        </p:nvPicPr>
        <p:blipFill>
          <a:blip r:embed="rId1"/>
          <a:stretch>
            <a:fillRect/>
          </a:stretch>
        </p:blipFill>
        <p:spPr>
          <a:xfrm>
            <a:off x="-20955" y="-21590"/>
            <a:ext cx="12247245" cy="6906260"/>
          </a:xfrm>
          <a:prstGeom prst="rect">
            <a:avLst/>
          </a:prstGeom>
          <a:noFill/>
          <a:ln w="9525">
            <a:noFill/>
            <a:miter/>
          </a:ln>
        </p:spPr>
      </p:pic>
      <p:grpSp>
        <p:nvGrpSpPr>
          <p:cNvPr id="10242" name="组合 2"/>
          <p:cNvGrpSpPr/>
          <p:nvPr/>
        </p:nvGrpSpPr>
        <p:grpSpPr>
          <a:xfrm>
            <a:off x="428625" y="249238"/>
            <a:ext cx="830263" cy="744537"/>
            <a:chOff x="1719" y="3207"/>
            <a:chExt cx="5207" cy="4676"/>
          </a:xfrm>
        </p:grpSpPr>
        <p:sp>
          <p:nvSpPr>
            <p:cNvPr id="31" name="任意多边形 30"/>
            <p:cNvSpPr/>
            <p:nvPr/>
          </p:nvSpPr>
          <p:spPr>
            <a:xfrm>
              <a:off x="2229" y="3665"/>
              <a:ext cx="4187" cy="37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6350">
              <a:solidFill>
                <a:srgbClr val="00B0F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4" name="任意多边形 23"/>
            <p:cNvSpPr/>
            <p:nvPr/>
          </p:nvSpPr>
          <p:spPr>
            <a:xfrm>
              <a:off x="1719" y="3207"/>
              <a:ext cx="5207" cy="467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12700">
              <a:solidFill>
                <a:srgbClr val="00B0F0">
                  <a:alpha val="56000"/>
                </a:srgb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0245" name="文本框 1"/>
          <p:cNvSpPr txBox="1"/>
          <p:nvPr/>
        </p:nvSpPr>
        <p:spPr>
          <a:xfrm>
            <a:off x="550863" y="412750"/>
            <a:ext cx="575799" cy="400110"/>
          </a:xfrm>
          <a:prstGeom prst="rect">
            <a:avLst/>
          </a:prstGeom>
          <a:noFill/>
          <a:ln w="9525">
            <a:noFill/>
            <a:miter/>
          </a:ln>
        </p:spPr>
        <p:txBody>
          <a:bodyPr wrap="none" anchor="t">
            <a:spAutoFit/>
          </a:bodyPr>
          <a:lstStyle/>
          <a:p>
            <a:pPr lvl="0"/>
            <a:r>
              <a:rPr lang="en-US" altLang="zh-CN" sz="2000" b="1" smtClean="0">
                <a:solidFill>
                  <a:srgbClr val="00B0F0"/>
                </a:solidFill>
                <a:latin typeface="微软雅黑" panose="020B0503020204020204" charset="-122"/>
                <a:ea typeface="微软雅黑" panose="020B0503020204020204" charset="-122"/>
              </a:rPr>
              <a:t>2.7</a:t>
            </a:r>
            <a:endParaRPr lang="en-US" altLang="zh-CN" sz="2000" b="1">
              <a:solidFill>
                <a:srgbClr val="00B0F0"/>
              </a:solidFill>
              <a:latin typeface="微软雅黑" panose="020B0503020204020204" charset="-122"/>
              <a:ea typeface="微软雅黑" panose="020B0503020204020204" charset="-122"/>
            </a:endParaRPr>
          </a:p>
        </p:txBody>
      </p:sp>
      <p:sp>
        <p:nvSpPr>
          <p:cNvPr id="10246" name="文本框 3"/>
          <p:cNvSpPr txBox="1"/>
          <p:nvPr/>
        </p:nvSpPr>
        <p:spPr>
          <a:xfrm>
            <a:off x="1308100" y="344488"/>
            <a:ext cx="3413125" cy="548640"/>
          </a:xfrm>
          <a:prstGeom prst="rect">
            <a:avLst/>
          </a:prstGeom>
          <a:noFill/>
          <a:ln w="9525">
            <a:noFill/>
            <a:miter/>
          </a:ln>
        </p:spPr>
        <p:txBody>
          <a:bodyPr wrap="square" anchor="t">
            <a:spAutoFit/>
          </a:bodyPr>
          <a:lstStyle/>
          <a:p>
            <a:pPr lvl="0"/>
            <a:r>
              <a:rPr lang="zh-CN" altLang="zh-CN" sz="2800" b="1">
                <a:solidFill>
                  <a:schemeClr val="bg1"/>
                </a:solidFill>
                <a:latin typeface="微软雅黑" panose="020B0503020204020204" charset="-122"/>
                <a:ea typeface="微软雅黑" panose="020B0503020204020204" charset="-122"/>
              </a:rPr>
              <a:t>智能地图</a:t>
            </a:r>
            <a:endParaRPr lang="zh-CN" altLang="zh-CN" sz="2800" b="1">
              <a:solidFill>
                <a:schemeClr val="bg1"/>
              </a:solidFill>
              <a:latin typeface="微软雅黑" panose="020B0503020204020204" charset="-122"/>
              <a:ea typeface="微软雅黑" panose="020B0503020204020204" charset="-122"/>
            </a:endParaRPr>
          </a:p>
        </p:txBody>
      </p:sp>
      <p:sp>
        <p:nvSpPr>
          <p:cNvPr id="10247" name="文本框 54"/>
          <p:cNvSpPr txBox="1"/>
          <p:nvPr/>
        </p:nvSpPr>
        <p:spPr>
          <a:xfrm>
            <a:off x="1337310" y="957580"/>
            <a:ext cx="10261566" cy="532765"/>
          </a:xfrm>
          <a:prstGeom prst="rect">
            <a:avLst/>
          </a:prstGeom>
          <a:noFill/>
          <a:ln w="9525">
            <a:noFill/>
            <a:miter/>
          </a:ln>
        </p:spPr>
        <p:txBody>
          <a:bodyPr wrap="square" anchor="t">
            <a:spAutoFit/>
          </a:bodyPr>
          <a:lstStyle/>
          <a:p>
            <a:pPr algn="l" fontAlgn="auto">
              <a:defRPr/>
            </a:pPr>
            <a:r>
              <a:rPr lang="zh-CN" altLang="en-US" sz="1400">
                <a:solidFill>
                  <a:schemeClr val="bg1">
                    <a:lumMod val="95000"/>
                  </a:schemeClr>
                </a:solidFill>
                <a:latin typeface="微软雅黑" panose="020B0503020204020204" charset="-122"/>
                <a:ea typeface="微软雅黑" panose="020B0503020204020204" charset="-122"/>
                <a:sym typeface="+mn-ea"/>
              </a:rPr>
              <a:t>监控抓拍截图记录快速检索功能，显著提高监控视频的查阅</a:t>
            </a:r>
            <a:r>
              <a:rPr lang="zh-CN" altLang="en-US" sz="1400" smtClean="0">
                <a:solidFill>
                  <a:schemeClr val="bg1">
                    <a:lumMod val="95000"/>
                  </a:schemeClr>
                </a:solidFill>
                <a:latin typeface="微软雅黑" panose="020B0503020204020204" charset="-122"/>
                <a:ea typeface="微软雅黑" panose="020B0503020204020204" charset="-122"/>
                <a:sym typeface="+mn-ea"/>
              </a:rPr>
              <a:t>效率，分</a:t>
            </a:r>
            <a:r>
              <a:rPr lang="zh-CN" altLang="en-US" sz="1400">
                <a:solidFill>
                  <a:schemeClr val="bg1">
                    <a:lumMod val="95000"/>
                  </a:schemeClr>
                </a:solidFill>
                <a:latin typeface="微软雅黑" panose="020B0503020204020204" charset="-122"/>
                <a:ea typeface="微软雅黑" panose="020B0503020204020204" charset="-122"/>
                <a:sym typeface="+mn-ea"/>
              </a:rPr>
              <a:t>页</a:t>
            </a:r>
            <a:r>
              <a:rPr lang="zh-CN" altLang="en-US" sz="1400" smtClean="0">
                <a:solidFill>
                  <a:schemeClr val="bg1">
                    <a:lumMod val="95000"/>
                  </a:schemeClr>
                </a:solidFill>
                <a:latin typeface="微软雅黑" panose="020B0503020204020204" charset="-122"/>
                <a:ea typeface="微软雅黑" panose="020B0503020204020204" charset="-122"/>
                <a:sym typeface="+mn-ea"/>
              </a:rPr>
              <a:t>显示</a:t>
            </a:r>
            <a:r>
              <a:rPr lang="zh-CN" altLang="en-US" sz="1400" noProof="1">
                <a:solidFill>
                  <a:schemeClr val="bg1">
                    <a:lumMod val="95000"/>
                  </a:schemeClr>
                </a:solidFill>
                <a:latin typeface="微软雅黑" panose="020B0503020204020204" charset="-122"/>
                <a:ea typeface="微软雅黑" panose="020B0503020204020204" charset="-122"/>
                <a:sym typeface="+mn-ea"/>
              </a:rPr>
              <a:t>，</a:t>
            </a:r>
            <a:r>
              <a:rPr lang="zh-CN" altLang="en-US" sz="1400" smtClean="0">
                <a:solidFill>
                  <a:schemeClr val="bg1">
                    <a:lumMod val="95000"/>
                  </a:schemeClr>
                </a:solidFill>
                <a:latin typeface="微软雅黑" panose="020B0503020204020204" charset="-122"/>
                <a:ea typeface="微软雅黑" panose="020B0503020204020204" charset="-122"/>
                <a:sym typeface="+mn-ea"/>
              </a:rPr>
              <a:t>告警</a:t>
            </a:r>
            <a:r>
              <a:rPr lang="zh-CN" altLang="en-US" sz="1400">
                <a:solidFill>
                  <a:schemeClr val="bg1">
                    <a:lumMod val="95000"/>
                  </a:schemeClr>
                </a:solidFill>
                <a:latin typeface="微软雅黑" panose="020B0503020204020204" charset="-122"/>
                <a:ea typeface="微软雅黑" panose="020B0503020204020204" charset="-122"/>
                <a:sym typeface="+mn-ea"/>
              </a:rPr>
              <a:t>录像详细显示：门禁刷卡、车牌识别、周界、楼道、电梯</a:t>
            </a:r>
            <a:r>
              <a:rPr lang="zh-CN" altLang="en-US" sz="1400" smtClean="0">
                <a:solidFill>
                  <a:schemeClr val="bg1">
                    <a:lumMod val="95000"/>
                  </a:schemeClr>
                </a:solidFill>
                <a:latin typeface="微软雅黑" panose="020B0503020204020204" charset="-122"/>
                <a:ea typeface="微软雅黑" panose="020B0503020204020204" charset="-122"/>
                <a:sym typeface="+mn-ea"/>
              </a:rPr>
              <a:t>等</a:t>
            </a:r>
            <a:r>
              <a:rPr lang="zh-CN" altLang="en-US" sz="1400">
                <a:solidFill>
                  <a:schemeClr val="bg1">
                    <a:lumMod val="95000"/>
                  </a:schemeClr>
                </a:solidFill>
                <a:latin typeface="微软雅黑" panose="020B0503020204020204" charset="-122"/>
                <a:ea typeface="微软雅黑" panose="020B0503020204020204" charset="-122"/>
                <a:sym typeface="+mn-ea"/>
              </a:rPr>
              <a:t>；</a:t>
            </a:r>
            <a:r>
              <a:rPr lang="zh-CN" altLang="en-US" sz="1400" smtClean="0">
                <a:solidFill>
                  <a:schemeClr val="bg1">
                    <a:lumMod val="95000"/>
                  </a:schemeClr>
                </a:solidFill>
                <a:latin typeface="微软雅黑" panose="020B0503020204020204" charset="-122"/>
                <a:ea typeface="微软雅黑" panose="020B0503020204020204" charset="-122"/>
                <a:sym typeface="+mn-ea"/>
              </a:rPr>
              <a:t>视频</a:t>
            </a:r>
            <a:r>
              <a:rPr lang="zh-CN" altLang="en-US" sz="1400">
                <a:solidFill>
                  <a:schemeClr val="bg1">
                    <a:lumMod val="95000"/>
                  </a:schemeClr>
                </a:solidFill>
                <a:latin typeface="微软雅黑" panose="020B0503020204020204" charset="-122"/>
                <a:ea typeface="微软雅黑" panose="020B0503020204020204" charset="-122"/>
                <a:sym typeface="+mn-ea"/>
              </a:rPr>
              <a:t>搜索、抓拍搜索。</a:t>
            </a:r>
            <a:endParaRPr lang="zh-CN" altLang="en-US" sz="1400" dirty="0">
              <a:solidFill>
                <a:schemeClr val="bg1">
                  <a:lumMod val="95000"/>
                </a:schemeClr>
              </a:solidFill>
              <a:latin typeface="微软雅黑" panose="020B0503020204020204" charset="-122"/>
              <a:ea typeface="微软雅黑" panose="020B0503020204020204" charset="-122"/>
              <a:sym typeface="+mn-ea"/>
            </a:endParaRPr>
          </a:p>
        </p:txBody>
      </p:sp>
      <p:sp>
        <p:nvSpPr>
          <p:cNvPr id="3" name="文本框 2"/>
          <p:cNvSpPr txBox="1"/>
          <p:nvPr/>
        </p:nvSpPr>
        <p:spPr>
          <a:xfrm>
            <a:off x="2856230" y="473075"/>
            <a:ext cx="1554480" cy="933450"/>
          </a:xfrm>
          <a:prstGeom prst="rect">
            <a:avLst/>
          </a:prstGeom>
          <a:noFill/>
        </p:spPr>
        <p:txBody>
          <a:bodyPr wrap="none" rtlCol="0">
            <a:spAutoFit/>
          </a:bodyPr>
          <a:lstStyle/>
          <a:p>
            <a:pPr algn="l"/>
            <a:r>
              <a:rPr lang="zh-CN" altLang="en-US" b="1" dirty="0">
                <a:solidFill>
                  <a:schemeClr val="bg1"/>
                </a:solidFill>
                <a:latin typeface="微软雅黑" panose="020B0503020204020204" charset="-122"/>
                <a:ea typeface="微软雅黑" panose="020B0503020204020204" charset="-122"/>
                <a:sym typeface="+mn-ea"/>
              </a:rPr>
              <a:t>信息深度处理</a:t>
            </a:r>
            <a:endParaRPr lang="zh-CN" altLang="en-US" b="1" dirty="0">
              <a:solidFill>
                <a:schemeClr val="bg1"/>
              </a:solidFill>
              <a:latin typeface="微软雅黑" panose="020B0503020204020204" charset="-122"/>
              <a:ea typeface="微软雅黑" panose="020B0503020204020204" charset="-122"/>
              <a:sym typeface="+mn-ea"/>
            </a:endParaRPr>
          </a:p>
          <a:p>
            <a:pPr algn="l"/>
            <a:endParaRPr lang="zh-CN" altLang="en-US" b="1" dirty="0">
              <a:solidFill>
                <a:schemeClr val="bg1"/>
              </a:solidFill>
              <a:latin typeface="微软雅黑" panose="020B0503020204020204" charset="-122"/>
              <a:ea typeface="微软雅黑" panose="020B0503020204020204" charset="-122"/>
              <a:sym typeface="+mn-ea"/>
            </a:endParaRPr>
          </a:p>
          <a:p>
            <a:endParaRPr lang="zh-CN" altLang="en-US"/>
          </a:p>
        </p:txBody>
      </p:sp>
      <p:pic>
        <p:nvPicPr>
          <p:cNvPr id="2" name="图片 1" descr="信息处理"/>
          <p:cNvPicPr>
            <a:picLocks noChangeAspect="1"/>
          </p:cNvPicPr>
          <p:nvPr/>
        </p:nvPicPr>
        <p:blipFill>
          <a:blip r:embed="rId2"/>
          <a:stretch>
            <a:fillRect/>
          </a:stretch>
        </p:blipFill>
        <p:spPr>
          <a:xfrm>
            <a:off x="1377315" y="1566545"/>
            <a:ext cx="8950325" cy="5034280"/>
          </a:xfrm>
          <a:prstGeom prst="rect">
            <a:avLst/>
          </a:prstGeom>
        </p:spPr>
      </p:pic>
    </p:spTree>
  </p:cSld>
  <p:clrMapOvr>
    <a:masterClrMapping/>
  </p:clrMapOvr>
  <p:transition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图片 5" descr="ppt科技背景4"/>
          <p:cNvPicPr>
            <a:picLocks noChangeAspect="1"/>
          </p:cNvPicPr>
          <p:nvPr/>
        </p:nvPicPr>
        <p:blipFill>
          <a:blip r:embed="rId1"/>
          <a:stretch>
            <a:fillRect/>
          </a:stretch>
        </p:blipFill>
        <p:spPr>
          <a:xfrm>
            <a:off x="-635" y="-21590"/>
            <a:ext cx="12237085" cy="6864350"/>
          </a:xfrm>
          <a:prstGeom prst="rect">
            <a:avLst/>
          </a:prstGeom>
          <a:noFill/>
          <a:ln w="9525">
            <a:noFill/>
            <a:miter/>
          </a:ln>
        </p:spPr>
      </p:pic>
      <p:grpSp>
        <p:nvGrpSpPr>
          <p:cNvPr id="10242" name="组合 2"/>
          <p:cNvGrpSpPr/>
          <p:nvPr/>
        </p:nvGrpSpPr>
        <p:grpSpPr>
          <a:xfrm>
            <a:off x="428625" y="249238"/>
            <a:ext cx="830263" cy="744537"/>
            <a:chOff x="1719" y="3207"/>
            <a:chExt cx="5207" cy="4676"/>
          </a:xfrm>
        </p:grpSpPr>
        <p:sp>
          <p:nvSpPr>
            <p:cNvPr id="31" name="任意多边形 30"/>
            <p:cNvSpPr/>
            <p:nvPr/>
          </p:nvSpPr>
          <p:spPr>
            <a:xfrm>
              <a:off x="2229" y="3665"/>
              <a:ext cx="4187" cy="37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6350">
              <a:solidFill>
                <a:srgbClr val="00B0F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4" name="任意多边形 23"/>
            <p:cNvSpPr/>
            <p:nvPr/>
          </p:nvSpPr>
          <p:spPr>
            <a:xfrm>
              <a:off x="1719" y="3207"/>
              <a:ext cx="5207" cy="467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12700">
              <a:solidFill>
                <a:srgbClr val="00B0F0">
                  <a:alpha val="56000"/>
                </a:srgb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0245" name="文本框 1"/>
          <p:cNvSpPr txBox="1"/>
          <p:nvPr/>
        </p:nvSpPr>
        <p:spPr>
          <a:xfrm>
            <a:off x="550863" y="412750"/>
            <a:ext cx="575799" cy="400110"/>
          </a:xfrm>
          <a:prstGeom prst="rect">
            <a:avLst/>
          </a:prstGeom>
          <a:noFill/>
          <a:ln w="9525">
            <a:noFill/>
            <a:miter/>
          </a:ln>
        </p:spPr>
        <p:txBody>
          <a:bodyPr wrap="none" anchor="t">
            <a:spAutoFit/>
          </a:bodyPr>
          <a:lstStyle/>
          <a:p>
            <a:pPr lvl="0"/>
            <a:r>
              <a:rPr lang="en-US" altLang="zh-CN" sz="2000" b="1" smtClean="0">
                <a:solidFill>
                  <a:srgbClr val="00B0F0"/>
                </a:solidFill>
                <a:latin typeface="微软雅黑" panose="020B0503020204020204" charset="-122"/>
                <a:ea typeface="微软雅黑" panose="020B0503020204020204" charset="-122"/>
              </a:rPr>
              <a:t>2.8</a:t>
            </a:r>
            <a:endParaRPr lang="en-US" altLang="zh-CN" sz="2000" b="1">
              <a:solidFill>
                <a:srgbClr val="00B0F0"/>
              </a:solidFill>
              <a:latin typeface="微软雅黑" panose="020B0503020204020204" charset="-122"/>
              <a:ea typeface="微软雅黑" panose="020B0503020204020204" charset="-122"/>
            </a:endParaRPr>
          </a:p>
        </p:txBody>
      </p:sp>
      <p:sp>
        <p:nvSpPr>
          <p:cNvPr id="10246" name="文本框 3"/>
          <p:cNvSpPr txBox="1"/>
          <p:nvPr/>
        </p:nvSpPr>
        <p:spPr>
          <a:xfrm>
            <a:off x="1308100" y="344488"/>
            <a:ext cx="3413125" cy="548640"/>
          </a:xfrm>
          <a:prstGeom prst="rect">
            <a:avLst/>
          </a:prstGeom>
          <a:noFill/>
          <a:ln w="9525">
            <a:noFill/>
            <a:miter/>
          </a:ln>
        </p:spPr>
        <p:txBody>
          <a:bodyPr wrap="square" anchor="t">
            <a:spAutoFit/>
          </a:bodyPr>
          <a:lstStyle/>
          <a:p>
            <a:pPr lvl="0"/>
            <a:r>
              <a:rPr lang="zh-CN" altLang="zh-CN" sz="2800" b="1">
                <a:solidFill>
                  <a:schemeClr val="bg1"/>
                </a:solidFill>
                <a:latin typeface="微软雅黑" panose="020B0503020204020204" charset="-122"/>
                <a:ea typeface="微软雅黑" panose="020B0503020204020204" charset="-122"/>
              </a:rPr>
              <a:t>智能地图</a:t>
            </a:r>
            <a:endParaRPr lang="zh-CN" altLang="zh-CN" sz="2800" b="1">
              <a:solidFill>
                <a:schemeClr val="bg1"/>
              </a:solidFill>
              <a:latin typeface="微软雅黑" panose="020B0503020204020204" charset="-122"/>
              <a:ea typeface="微软雅黑" panose="020B0503020204020204" charset="-122"/>
            </a:endParaRPr>
          </a:p>
        </p:txBody>
      </p:sp>
      <p:sp>
        <p:nvSpPr>
          <p:cNvPr id="10247" name="文本框 54"/>
          <p:cNvSpPr txBox="1"/>
          <p:nvPr/>
        </p:nvSpPr>
        <p:spPr>
          <a:xfrm>
            <a:off x="1337310" y="957580"/>
            <a:ext cx="7207885" cy="532765"/>
          </a:xfrm>
          <a:prstGeom prst="rect">
            <a:avLst/>
          </a:prstGeom>
          <a:noFill/>
          <a:ln w="9525">
            <a:noFill/>
            <a:miter/>
          </a:ln>
        </p:spPr>
        <p:txBody>
          <a:bodyPr wrap="square" anchor="t">
            <a:spAutoFit/>
          </a:bodyPr>
          <a:lstStyle/>
          <a:p>
            <a:pPr algn="l" fontAlgn="auto">
              <a:defRPr/>
            </a:pPr>
            <a:r>
              <a:rPr lang="zh-CN" altLang="en-US" sz="1400" smtClean="0">
                <a:solidFill>
                  <a:schemeClr val="bg1">
                    <a:lumMod val="95000"/>
                  </a:schemeClr>
                </a:solidFill>
                <a:latin typeface="微软雅黑" panose="020B0503020204020204" charset="-122"/>
                <a:ea typeface="微软雅黑" panose="020B0503020204020204" charset="-122"/>
                <a:sym typeface="+mn-ea"/>
              </a:rPr>
              <a:t>直观可视的刷卡行为展示实时跟踪人员轨迹。</a:t>
            </a:r>
            <a:endParaRPr lang="zh-CN" altLang="en-US" sz="1400" noProof="1" smtClean="0">
              <a:solidFill>
                <a:schemeClr val="bg1">
                  <a:lumMod val="95000"/>
                </a:schemeClr>
              </a:solidFill>
              <a:latin typeface="微软雅黑" panose="020B0503020204020204" charset="-122"/>
              <a:ea typeface="微软雅黑" panose="020B0503020204020204" charset="-122"/>
              <a:sym typeface="+mn-ea"/>
            </a:endParaRPr>
          </a:p>
          <a:p>
            <a:pPr algn="l" fontAlgn="auto">
              <a:defRPr/>
            </a:pPr>
            <a:endParaRPr lang="zh-CN" altLang="en-US" sz="1400" dirty="0">
              <a:solidFill>
                <a:schemeClr val="bg1">
                  <a:lumMod val="95000"/>
                </a:schemeClr>
              </a:solidFill>
              <a:latin typeface="微软雅黑" panose="020B0503020204020204" charset="-122"/>
              <a:ea typeface="微软雅黑" panose="020B0503020204020204" charset="-122"/>
              <a:sym typeface="+mn-ea"/>
            </a:endParaRPr>
          </a:p>
        </p:txBody>
      </p:sp>
      <p:sp>
        <p:nvSpPr>
          <p:cNvPr id="3" name="文本框 2"/>
          <p:cNvSpPr txBox="1"/>
          <p:nvPr/>
        </p:nvSpPr>
        <p:spPr>
          <a:xfrm>
            <a:off x="2856230" y="473075"/>
            <a:ext cx="1554480" cy="384810"/>
          </a:xfrm>
          <a:prstGeom prst="rect">
            <a:avLst/>
          </a:prstGeom>
          <a:noFill/>
        </p:spPr>
        <p:txBody>
          <a:bodyPr wrap="none" rtlCol="0">
            <a:spAutoFit/>
          </a:bodyPr>
          <a:lstStyle/>
          <a:p>
            <a:pPr algn="l"/>
            <a:r>
              <a:rPr lang="zh-CN" altLang="en-US" b="1" dirty="0">
                <a:solidFill>
                  <a:schemeClr val="bg1"/>
                </a:solidFill>
                <a:latin typeface="微软雅黑" panose="020B0503020204020204" charset="-122"/>
                <a:ea typeface="微软雅黑" panose="020B0503020204020204" charset="-122"/>
                <a:sym typeface="+mn-ea"/>
              </a:rPr>
              <a:t>门禁刷卡展示</a:t>
            </a:r>
            <a:endParaRPr lang="zh-CN" altLang="en-US"/>
          </a:p>
        </p:txBody>
      </p:sp>
      <p:pic>
        <p:nvPicPr>
          <p:cNvPr id="4" name="图片 3" descr="智能监控3"/>
          <p:cNvPicPr>
            <a:picLocks noChangeAspect="1"/>
          </p:cNvPicPr>
          <p:nvPr/>
        </p:nvPicPr>
        <p:blipFill>
          <a:blip r:embed="rId2"/>
          <a:stretch>
            <a:fillRect/>
          </a:stretch>
        </p:blipFill>
        <p:spPr>
          <a:xfrm>
            <a:off x="1356995" y="1369695"/>
            <a:ext cx="9215120" cy="5183505"/>
          </a:xfrm>
          <a:prstGeom prst="rect">
            <a:avLst/>
          </a:prstGeom>
        </p:spPr>
      </p:pic>
    </p:spTree>
  </p:cSld>
  <p:clrMapOvr>
    <a:masterClrMapping/>
  </p:clrMapOvr>
  <p:transition advTm="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图片 5" descr="ppt科技背景4"/>
          <p:cNvPicPr>
            <a:picLocks noChangeAspect="1"/>
          </p:cNvPicPr>
          <p:nvPr/>
        </p:nvPicPr>
        <p:blipFill>
          <a:blip r:embed="rId1"/>
          <a:stretch>
            <a:fillRect/>
          </a:stretch>
        </p:blipFill>
        <p:spPr>
          <a:xfrm>
            <a:off x="-28575" y="-23495"/>
            <a:ext cx="12249150" cy="6896735"/>
          </a:xfrm>
          <a:prstGeom prst="rect">
            <a:avLst/>
          </a:prstGeom>
          <a:noFill/>
          <a:ln w="9525">
            <a:noFill/>
            <a:miter/>
          </a:ln>
        </p:spPr>
      </p:pic>
      <p:grpSp>
        <p:nvGrpSpPr>
          <p:cNvPr id="4098" name="组合 2"/>
          <p:cNvGrpSpPr/>
          <p:nvPr/>
        </p:nvGrpSpPr>
        <p:grpSpPr>
          <a:xfrm>
            <a:off x="2620963" y="2344738"/>
            <a:ext cx="2413000" cy="2168525"/>
            <a:chOff x="1719" y="3207"/>
            <a:chExt cx="5207" cy="4676"/>
          </a:xfrm>
        </p:grpSpPr>
        <p:grpSp>
          <p:nvGrpSpPr>
            <p:cNvPr id="4099" name="组合 4"/>
            <p:cNvGrpSpPr/>
            <p:nvPr/>
          </p:nvGrpSpPr>
          <p:grpSpPr>
            <a:xfrm>
              <a:off x="2229" y="3665"/>
              <a:ext cx="4186" cy="3760"/>
              <a:chOff x="4766625" y="-1219201"/>
              <a:chExt cx="2658750" cy="2387602"/>
            </a:xfrm>
          </p:grpSpPr>
          <p:sp>
            <p:nvSpPr>
              <p:cNvPr id="31" name="任意多边形 30"/>
              <p:cNvSpPr/>
              <p:nvPr/>
            </p:nvSpPr>
            <p:spPr>
              <a:xfrm>
                <a:off x="4766625" y="-1219201"/>
                <a:ext cx="2658750" cy="238760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6350">
                <a:solidFill>
                  <a:srgbClr val="00B0F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101" name="文本框 11"/>
              <p:cNvSpPr txBox="1"/>
              <p:nvPr/>
            </p:nvSpPr>
            <p:spPr>
              <a:xfrm>
                <a:off x="5335586" y="-971253"/>
                <a:ext cx="1430236" cy="1332038"/>
              </a:xfrm>
              <a:prstGeom prst="rect">
                <a:avLst/>
              </a:prstGeom>
              <a:noFill/>
              <a:ln w="9525">
                <a:noFill/>
                <a:miter/>
              </a:ln>
              <a:extLst>
                <a:ext uri="{909E8E84-426E-40DD-AFC4-6F175D3DCCD1}">
                  <a14:hiddenFill xmlns:a14="http://schemas.microsoft.com/office/drawing/2010/main">
                    <a:solidFill>
                      <a:srgbClr val="FFFFFF"/>
                    </a:solidFill>
                  </a14:hiddenFill>
                </a:ext>
              </a:extLst>
            </p:spPr>
            <p:txBody>
              <a:bodyPr wrap="square" anchor="t">
                <a:spAutoFit/>
              </a:bodyPr>
              <a:lstStyle/>
              <a:p>
                <a:pPr lvl="0"/>
                <a:r>
                  <a:rPr lang="en-US" altLang="zh-CN" sz="5400" b="1" dirty="0">
                    <a:solidFill>
                      <a:schemeClr val="bg1"/>
                    </a:solidFill>
                    <a:latin typeface="微软雅黑" panose="020B0503020204020204" charset="-122"/>
                    <a:ea typeface="微软雅黑" panose="020B0503020204020204" charset="-122"/>
                  </a:rPr>
                  <a:t>03</a:t>
                </a:r>
                <a:endParaRPr lang="en-US" altLang="zh-CN" sz="5400" b="1" dirty="0">
                  <a:solidFill>
                    <a:schemeClr val="bg1"/>
                  </a:solidFill>
                  <a:latin typeface="微软雅黑" panose="020B0503020204020204" charset="-122"/>
                  <a:ea typeface="微软雅黑" panose="020B0503020204020204" charset="-122"/>
                </a:endParaRPr>
              </a:p>
            </p:txBody>
          </p:sp>
          <p:sp>
            <p:nvSpPr>
              <p:cNvPr id="4102" name="文本框 29"/>
              <p:cNvSpPr txBox="1"/>
              <p:nvPr/>
            </p:nvSpPr>
            <p:spPr>
              <a:xfrm>
                <a:off x="5334745" y="187569"/>
                <a:ext cx="1726027" cy="542553"/>
              </a:xfrm>
              <a:prstGeom prst="rect">
                <a:avLst/>
              </a:prstGeom>
              <a:noFill/>
              <a:ln w="9525">
                <a:noFill/>
                <a:miter/>
              </a:ln>
              <a:extLst>
                <a:ext uri="{909E8E84-426E-40DD-AFC4-6F175D3DCCD1}">
                  <a14:hiddenFill xmlns:a14="http://schemas.microsoft.com/office/drawing/2010/main">
                    <a:solidFill>
                      <a:srgbClr val="FFFFFF"/>
                    </a:solidFill>
                  </a14:hiddenFill>
                </a:ext>
              </a:extLst>
            </p:spPr>
            <p:txBody>
              <a:bodyPr wrap="square" anchor="t">
                <a:spAutoFit/>
              </a:bodyPr>
              <a:lstStyle/>
              <a:p>
                <a:pPr lvl="0"/>
                <a:r>
                  <a:rPr lang="en-US" altLang="zh-CN" sz="2000" dirty="0">
                    <a:solidFill>
                      <a:srgbClr val="00B0F0"/>
                    </a:solidFill>
                    <a:latin typeface="Arial" panose="020B0604020202020204" pitchFamily="34" charset="0"/>
                    <a:ea typeface="锐字云字库超粗黑体1.0" pitchFamily="2" charset="-122"/>
                  </a:rPr>
                  <a:t>SCENE</a:t>
                </a:r>
                <a:endParaRPr lang="en-US" altLang="zh-CN" sz="2000" dirty="0">
                  <a:solidFill>
                    <a:srgbClr val="00B0F0"/>
                  </a:solidFill>
                  <a:latin typeface="Arial" panose="020B0604020202020204" pitchFamily="34" charset="0"/>
                  <a:ea typeface="锐字云字库超粗黑体1.0" pitchFamily="2" charset="-122"/>
                </a:endParaRPr>
              </a:p>
            </p:txBody>
          </p:sp>
        </p:grpSp>
        <p:sp>
          <p:nvSpPr>
            <p:cNvPr id="24" name="任意多边形 23"/>
            <p:cNvSpPr/>
            <p:nvPr/>
          </p:nvSpPr>
          <p:spPr>
            <a:xfrm>
              <a:off x="1719" y="3207"/>
              <a:ext cx="5207" cy="467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12700">
              <a:solidFill>
                <a:srgbClr val="00B0F0">
                  <a:alpha val="56000"/>
                </a:srgb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4104" name="文本框 6"/>
          <p:cNvSpPr txBox="1"/>
          <p:nvPr/>
        </p:nvSpPr>
        <p:spPr>
          <a:xfrm>
            <a:off x="6096000" y="2803525"/>
            <a:ext cx="2214880" cy="743585"/>
          </a:xfrm>
          <a:prstGeom prst="rect">
            <a:avLst/>
          </a:prstGeom>
          <a:noFill/>
          <a:ln w="9525">
            <a:noFill/>
            <a:miter/>
          </a:ln>
        </p:spPr>
        <p:txBody>
          <a:bodyPr wrap="none" anchor="t">
            <a:spAutoFit/>
          </a:bodyPr>
          <a:lstStyle/>
          <a:p>
            <a:pPr lvl="0"/>
            <a:r>
              <a:rPr lang="zh-CN" altLang="zh-CN" sz="4000" b="1">
                <a:solidFill>
                  <a:schemeClr val="bg1"/>
                </a:solidFill>
                <a:latin typeface="微软雅黑" panose="020B0503020204020204" charset="-122"/>
                <a:ea typeface="微软雅黑" panose="020B0503020204020204" charset="-122"/>
              </a:rPr>
              <a:t>应用场合</a:t>
            </a:r>
            <a:endParaRPr lang="zh-CN" altLang="zh-CN" sz="4000" b="1">
              <a:solidFill>
                <a:schemeClr val="bg1"/>
              </a:solidFill>
              <a:latin typeface="微软雅黑" panose="020B0503020204020204" charset="-122"/>
              <a:ea typeface="微软雅黑" panose="020B0503020204020204" charset="-122"/>
            </a:endParaRPr>
          </a:p>
        </p:txBody>
      </p:sp>
      <p:sp>
        <p:nvSpPr>
          <p:cNvPr id="4105" name="文本框 7"/>
          <p:cNvSpPr txBox="1"/>
          <p:nvPr/>
        </p:nvSpPr>
        <p:spPr>
          <a:xfrm>
            <a:off x="6102350" y="3581400"/>
            <a:ext cx="4206875" cy="396240"/>
          </a:xfrm>
          <a:prstGeom prst="rect">
            <a:avLst/>
          </a:prstGeom>
          <a:noFill/>
          <a:ln w="9525">
            <a:noFill/>
            <a:miter/>
          </a:ln>
        </p:spPr>
        <p:txBody>
          <a:bodyPr wrap="square" anchor="t">
            <a:spAutoFit/>
          </a:bodyPr>
          <a:lstStyle/>
          <a:p>
            <a:pPr lvl="0"/>
            <a:r>
              <a:rPr lang="en-US" altLang="zh-CN" sz="2000" dirty="0">
                <a:solidFill>
                  <a:srgbClr val="F2F2F2"/>
                </a:solidFill>
                <a:latin typeface="Arial" panose="020B0604020202020204" pitchFamily="34" charset="0"/>
                <a:ea typeface="锐字云字库超粗黑体1.0" pitchFamily="2" charset="-122"/>
              </a:rPr>
              <a:t>APPLICATION</a:t>
            </a:r>
            <a:endParaRPr lang="en-US" altLang="zh-CN" sz="2000" dirty="0">
              <a:solidFill>
                <a:srgbClr val="F2F2F2"/>
              </a:solidFill>
              <a:latin typeface="Arial" panose="020B0604020202020204" pitchFamily="34" charset="0"/>
              <a:ea typeface="锐字云字库超粗黑体1.0" pitchFamily="2" charset="-122"/>
            </a:endParaRPr>
          </a:p>
        </p:txBody>
      </p:sp>
      <p:cxnSp>
        <p:nvCxnSpPr>
          <p:cNvPr id="9" name="直接连接符 8"/>
          <p:cNvCxnSpPr/>
          <p:nvPr/>
        </p:nvCxnSpPr>
        <p:spPr>
          <a:xfrm flipH="1">
            <a:off x="5667375" y="2622550"/>
            <a:ext cx="9525" cy="1673225"/>
          </a:xfrm>
          <a:prstGeom prst="line">
            <a:avLst/>
          </a:prstGeom>
          <a:ln w="12700">
            <a:solidFill>
              <a:srgbClr val="00B0F0">
                <a:alpha val="6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图片 5" descr="ppt科技背景4"/>
          <p:cNvPicPr>
            <a:picLocks noChangeAspect="1"/>
          </p:cNvPicPr>
          <p:nvPr/>
        </p:nvPicPr>
        <p:blipFill>
          <a:blip r:embed="rId1"/>
          <a:stretch>
            <a:fillRect/>
          </a:stretch>
        </p:blipFill>
        <p:spPr>
          <a:xfrm>
            <a:off x="-33655" y="-3175"/>
            <a:ext cx="12259310" cy="6864350"/>
          </a:xfrm>
          <a:prstGeom prst="rect">
            <a:avLst/>
          </a:prstGeom>
          <a:noFill/>
          <a:ln w="9525">
            <a:noFill/>
            <a:miter/>
          </a:ln>
        </p:spPr>
      </p:pic>
      <p:grpSp>
        <p:nvGrpSpPr>
          <p:cNvPr id="10242" name="组合 2"/>
          <p:cNvGrpSpPr/>
          <p:nvPr/>
        </p:nvGrpSpPr>
        <p:grpSpPr>
          <a:xfrm>
            <a:off x="428625" y="249238"/>
            <a:ext cx="830263" cy="744537"/>
            <a:chOff x="1719" y="3207"/>
            <a:chExt cx="5207" cy="4676"/>
          </a:xfrm>
        </p:grpSpPr>
        <p:sp>
          <p:nvSpPr>
            <p:cNvPr id="31" name="任意多边形 30"/>
            <p:cNvSpPr/>
            <p:nvPr/>
          </p:nvSpPr>
          <p:spPr>
            <a:xfrm>
              <a:off x="2229" y="3665"/>
              <a:ext cx="4187" cy="37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6350">
              <a:solidFill>
                <a:srgbClr val="00B0F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4" name="任意多边形 23"/>
            <p:cNvSpPr/>
            <p:nvPr/>
          </p:nvSpPr>
          <p:spPr>
            <a:xfrm>
              <a:off x="1719" y="3207"/>
              <a:ext cx="5207" cy="467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12700">
              <a:solidFill>
                <a:srgbClr val="00B0F0">
                  <a:alpha val="56000"/>
                </a:srgb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0245" name="文本框 1"/>
          <p:cNvSpPr txBox="1"/>
          <p:nvPr/>
        </p:nvSpPr>
        <p:spPr>
          <a:xfrm>
            <a:off x="550863" y="412750"/>
            <a:ext cx="568960" cy="417830"/>
          </a:xfrm>
          <a:prstGeom prst="rect">
            <a:avLst/>
          </a:prstGeom>
          <a:noFill/>
          <a:ln w="9525">
            <a:noFill/>
            <a:miter/>
          </a:ln>
        </p:spPr>
        <p:txBody>
          <a:bodyPr wrap="none" anchor="t">
            <a:spAutoFit/>
          </a:bodyPr>
          <a:lstStyle/>
          <a:p>
            <a:pPr lvl="0"/>
            <a:r>
              <a:rPr lang="en-US" altLang="zh-CN" sz="2000" b="1">
                <a:solidFill>
                  <a:srgbClr val="00B0F0"/>
                </a:solidFill>
                <a:latin typeface="微软雅黑" panose="020B0503020204020204" charset="-122"/>
                <a:ea typeface="微软雅黑" panose="020B0503020204020204" charset="-122"/>
              </a:rPr>
              <a:t>3.1</a:t>
            </a:r>
            <a:endParaRPr lang="en-US" altLang="zh-CN" sz="2000" b="1">
              <a:solidFill>
                <a:srgbClr val="00B0F0"/>
              </a:solidFill>
              <a:latin typeface="微软雅黑" panose="020B0503020204020204" charset="-122"/>
              <a:ea typeface="微软雅黑" panose="020B0503020204020204" charset="-122"/>
            </a:endParaRPr>
          </a:p>
        </p:txBody>
      </p:sp>
      <p:sp>
        <p:nvSpPr>
          <p:cNvPr id="10246" name="文本框 3"/>
          <p:cNvSpPr txBox="1"/>
          <p:nvPr/>
        </p:nvSpPr>
        <p:spPr>
          <a:xfrm>
            <a:off x="1308100" y="344805"/>
            <a:ext cx="10570862" cy="521970"/>
          </a:xfrm>
          <a:prstGeom prst="rect">
            <a:avLst/>
          </a:prstGeom>
          <a:noFill/>
          <a:ln w="9525">
            <a:noFill/>
            <a:miter/>
          </a:ln>
        </p:spPr>
        <p:txBody>
          <a:bodyPr wrap="square" anchor="t">
            <a:spAutoFit/>
          </a:bodyPr>
          <a:lstStyle/>
          <a:p>
            <a:pPr lvl="0"/>
            <a:r>
              <a:rPr lang="zh-CN" altLang="en-US" sz="2800" b="1" smtClean="0">
                <a:solidFill>
                  <a:schemeClr val="bg1"/>
                </a:solidFill>
                <a:latin typeface="微软雅黑" panose="020B0503020204020204" charset="-122"/>
                <a:ea typeface="微软雅黑" panose="020B0503020204020204" charset="-122"/>
              </a:rPr>
              <a:t>助力公安系统</a:t>
            </a:r>
            <a:endParaRPr lang="zh-CN" altLang="en-US" sz="2800" b="1">
              <a:solidFill>
                <a:schemeClr val="bg1"/>
              </a:solidFill>
              <a:latin typeface="微软雅黑" panose="020B0503020204020204" charset="-122"/>
              <a:ea typeface="微软雅黑" panose="020B0503020204020204" charset="-122"/>
            </a:endParaRPr>
          </a:p>
        </p:txBody>
      </p:sp>
      <p:sp>
        <p:nvSpPr>
          <p:cNvPr id="10247" name="文本框 54"/>
          <p:cNvSpPr txBox="1"/>
          <p:nvPr/>
        </p:nvSpPr>
        <p:spPr>
          <a:xfrm>
            <a:off x="1337310" y="957580"/>
            <a:ext cx="9961493" cy="615553"/>
          </a:xfrm>
          <a:prstGeom prst="rect">
            <a:avLst/>
          </a:prstGeom>
          <a:noFill/>
          <a:ln w="9525">
            <a:noFill/>
            <a:miter/>
          </a:ln>
        </p:spPr>
        <p:txBody>
          <a:bodyPr wrap="square" anchor="t">
            <a:spAutoFit/>
          </a:bodyPr>
          <a:lstStyle/>
          <a:p>
            <a:pPr algn="l" fontAlgn="auto">
              <a:defRPr/>
            </a:pPr>
            <a:r>
              <a:rPr lang="zh-CN" altLang="en-US" sz="2000" b="1" noProof="1">
                <a:solidFill>
                  <a:srgbClr val="00B0F0"/>
                </a:solidFill>
                <a:latin typeface="微软雅黑" panose="020B0503020204020204" charset="-122"/>
                <a:ea typeface="微软雅黑" panose="020B0503020204020204" charset="-122"/>
                <a:sym typeface="+mn-ea"/>
              </a:rPr>
              <a:t>通过</a:t>
            </a:r>
            <a:r>
              <a:rPr lang="zh-CN" altLang="en-US" sz="1400" noProof="1" smtClean="0">
                <a:solidFill>
                  <a:schemeClr val="bg1">
                    <a:lumMod val="95000"/>
                  </a:schemeClr>
                </a:solidFill>
                <a:latin typeface="微软雅黑" panose="020B0503020204020204" charset="-122"/>
                <a:ea typeface="微软雅黑" panose="020B0503020204020204" charset="-122"/>
                <a:sym typeface="+mn-ea"/>
              </a:rPr>
              <a:t>社区实有房屋租住信息、社区实有人口、出入流动人员、车辆信息采集，社区、家居环境监测，公安、物业综合管理平台，异常数据事件实时分析，单元出入口、业主手机</a:t>
            </a:r>
            <a:r>
              <a:rPr lang="en-US" altLang="zh-CN" sz="1400" noProof="1" smtClean="0">
                <a:solidFill>
                  <a:schemeClr val="bg1">
                    <a:lumMod val="95000"/>
                  </a:schemeClr>
                </a:solidFill>
                <a:latin typeface="微软雅黑" panose="020B0503020204020204" charset="-122"/>
                <a:ea typeface="微软雅黑" panose="020B0503020204020204" charset="-122"/>
                <a:sym typeface="+mn-ea"/>
              </a:rPr>
              <a:t>APP</a:t>
            </a:r>
            <a:r>
              <a:rPr lang="zh-CN" altLang="en-US" sz="1400" noProof="1" smtClean="0">
                <a:solidFill>
                  <a:schemeClr val="bg1">
                    <a:lumMod val="95000"/>
                  </a:schemeClr>
                </a:solidFill>
                <a:latin typeface="微软雅黑" panose="020B0503020204020204" charset="-122"/>
                <a:ea typeface="微软雅黑" panose="020B0503020204020204" charset="-122"/>
                <a:sym typeface="+mn-ea"/>
              </a:rPr>
              <a:t>等多媒体信息发布平台。</a:t>
            </a:r>
            <a:endParaRPr lang="zh-CN" altLang="en-US" sz="1400" dirty="0">
              <a:solidFill>
                <a:schemeClr val="bg1">
                  <a:lumMod val="95000"/>
                </a:schemeClr>
              </a:solidFill>
              <a:latin typeface="微软雅黑" panose="020B0503020204020204" charset="-122"/>
              <a:ea typeface="微软雅黑" panose="020B0503020204020204" charset="-122"/>
              <a:sym typeface="+mn-ea"/>
            </a:endParaRPr>
          </a:p>
        </p:txBody>
      </p:sp>
      <p:sp>
        <p:nvSpPr>
          <p:cNvPr id="10" name="文本框 9"/>
          <p:cNvSpPr txBox="1"/>
          <p:nvPr/>
        </p:nvSpPr>
        <p:spPr>
          <a:xfrm>
            <a:off x="6173704" y="2679315"/>
            <a:ext cx="5801360" cy="2234458"/>
          </a:xfrm>
          <a:prstGeom prst="rect">
            <a:avLst/>
          </a:prstGeom>
          <a:noFill/>
        </p:spPr>
        <p:txBody>
          <a:bodyPr wrap="square" rtlCol="0">
            <a:spAutoFit/>
          </a:bodyPr>
          <a:lstStyle/>
          <a:p>
            <a:pPr>
              <a:lnSpc>
                <a:spcPct val="120000"/>
              </a:lnSpc>
              <a:buClr>
                <a:srgbClr val="00B0F0"/>
              </a:buClr>
            </a:pPr>
            <a:r>
              <a:rPr lang="zh-CN" altLang="en-US" sz="2000" b="1">
                <a:solidFill>
                  <a:srgbClr val="00B0F0"/>
                </a:solidFill>
                <a:latin typeface="微软雅黑" panose="020B0503020204020204" charset="-122"/>
                <a:ea typeface="微软雅黑" panose="020B0503020204020204" charset="-122"/>
              </a:rPr>
              <a:t>助力</a:t>
            </a:r>
            <a:r>
              <a:rPr lang="zh-CN" altLang="en-US" sz="2000" b="1" smtClean="0">
                <a:solidFill>
                  <a:srgbClr val="00B0F0"/>
                </a:solidFill>
                <a:latin typeface="微软雅黑" panose="020B0503020204020204" charset="-122"/>
                <a:ea typeface="微软雅黑" panose="020B0503020204020204" charset="-122"/>
              </a:rPr>
              <a:t>公安系统</a:t>
            </a:r>
            <a:endParaRPr lang="en-US" altLang="zh-CN" sz="2000" b="1">
              <a:solidFill>
                <a:srgbClr val="00B0F0"/>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endParaRPr lang="en-US" altLang="zh-CN" sz="1200" smtClean="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r>
              <a:rPr lang="zh-CN" altLang="en-US" sz="1200" smtClean="0">
                <a:solidFill>
                  <a:schemeClr val="bg1">
                    <a:lumMod val="85000"/>
                  </a:schemeClr>
                </a:solidFill>
                <a:latin typeface="微软雅黑" panose="020B0503020204020204" charset="-122"/>
                <a:ea typeface="微软雅黑" panose="020B0503020204020204" charset="-122"/>
              </a:rPr>
              <a:t>辖区常住、租住人员信息管理；</a:t>
            </a:r>
            <a:endParaRPr lang="zh-CN" altLang="en-US" sz="120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r>
              <a:rPr lang="zh-CN" altLang="en-US" sz="1200" smtClean="0">
                <a:solidFill>
                  <a:schemeClr val="bg1">
                    <a:lumMod val="85000"/>
                  </a:schemeClr>
                </a:solidFill>
                <a:latin typeface="微软雅黑" panose="020B0503020204020204" charset="-122"/>
                <a:ea typeface="微软雅黑" panose="020B0503020204020204" charset="-122"/>
              </a:rPr>
              <a:t>预防、制止、侦查犯罪活动；</a:t>
            </a:r>
            <a:endParaRPr lang="en-US" altLang="zh-CN" sz="1200" smtClean="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r>
              <a:rPr lang="zh-CN" altLang="en-US" sz="1200" smtClean="0">
                <a:solidFill>
                  <a:schemeClr val="bg1">
                    <a:lumMod val="85000"/>
                  </a:schemeClr>
                </a:solidFill>
                <a:latin typeface="微软雅黑" panose="020B0503020204020204" charset="-122"/>
                <a:ea typeface="微软雅黑" panose="020B0503020204020204" charset="-122"/>
              </a:rPr>
              <a:t>公安、物业、社会力量平台联动管控；</a:t>
            </a:r>
            <a:endParaRPr lang="en-US" altLang="zh-CN" sz="1200" smtClean="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r>
              <a:rPr lang="zh-CN" altLang="en-US" sz="1200" smtClean="0">
                <a:solidFill>
                  <a:schemeClr val="bg1">
                    <a:lumMod val="85000"/>
                  </a:schemeClr>
                </a:solidFill>
                <a:latin typeface="微软雅黑" panose="020B0503020204020204" charset="-122"/>
                <a:ea typeface="微软雅黑" panose="020B0503020204020204" charset="-122"/>
              </a:rPr>
              <a:t>安全事故、治安事件预警；</a:t>
            </a:r>
            <a:endParaRPr lang="en-US" altLang="zh-CN" sz="1200" smtClean="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r>
              <a:rPr lang="zh-CN" altLang="en-US" sz="1200" smtClean="0">
                <a:solidFill>
                  <a:schemeClr val="bg1">
                    <a:lumMod val="85000"/>
                  </a:schemeClr>
                </a:solidFill>
                <a:latin typeface="微软雅黑" panose="020B0503020204020204" charset="-122"/>
                <a:ea typeface="微软雅黑" panose="020B0503020204020204" charset="-122"/>
              </a:rPr>
              <a:t>防盗、防骗知识宣讲；</a:t>
            </a:r>
            <a:endParaRPr lang="en-US" altLang="zh-CN" sz="1200" smtClean="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r>
              <a:rPr lang="zh-CN" altLang="en-US" sz="1200" smtClean="0">
                <a:solidFill>
                  <a:schemeClr val="bg1">
                    <a:lumMod val="85000"/>
                  </a:schemeClr>
                </a:solidFill>
                <a:latin typeface="微软雅黑" panose="020B0503020204020204" charset="-122"/>
                <a:ea typeface="微软雅黑" panose="020B0503020204020204" charset="-122"/>
              </a:rPr>
              <a:t>警务资讯传达，推送。</a:t>
            </a:r>
            <a:endParaRPr lang="en-US" altLang="zh-CN" sz="1200" smtClean="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endParaRPr lang="zh-CN" altLang="en-US" sz="1200">
              <a:solidFill>
                <a:schemeClr val="bg1">
                  <a:lumMod val="85000"/>
                </a:schemeClr>
              </a:solidFill>
              <a:latin typeface="微软雅黑" panose="020B0503020204020204" charset="-122"/>
              <a:ea typeface="微软雅黑" panose="020B0503020204020204" charset="-122"/>
            </a:endParaRPr>
          </a:p>
        </p:txBody>
      </p:sp>
      <p:sp>
        <p:nvSpPr>
          <p:cNvPr id="4" name="AutoShape 2" descr="https://timgsa.baidu.com/timg?image&amp;quality=80&amp;size=b9999_10000&amp;sec=1511516940&amp;di=76c6134105162637c4d0d5da6dbcffb3&amp;imgtype=jpg&amp;er=1&amp;src=http%3A%2F%2Fimg.taopic.com%2Fuploads%2Fallimg%2F121110%2F240494-121110195R54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4975" y="2576860"/>
            <a:ext cx="3840001" cy="2160000"/>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8785" b="13455"/>
          <a:stretch>
            <a:fillRect/>
          </a:stretch>
        </p:blipFill>
        <p:spPr>
          <a:xfrm>
            <a:off x="4912599" y="2918102"/>
            <a:ext cx="257940" cy="300709"/>
          </a:xfrm>
          <a:prstGeom prst="rect">
            <a:avLst/>
          </a:prstGeom>
        </p:spPr>
      </p:pic>
    </p:spTree>
  </p:cSld>
  <p:clrMapOvr>
    <a:masterClrMapping/>
  </p:clrMapOvr>
  <p:transition advTm="3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图片 5" descr="ppt科技背景4"/>
          <p:cNvPicPr>
            <a:picLocks noChangeAspect="1"/>
          </p:cNvPicPr>
          <p:nvPr/>
        </p:nvPicPr>
        <p:blipFill>
          <a:blip r:embed="rId1"/>
          <a:stretch>
            <a:fillRect/>
          </a:stretch>
        </p:blipFill>
        <p:spPr>
          <a:xfrm>
            <a:off x="-76835" y="-22225"/>
            <a:ext cx="12259310" cy="6864350"/>
          </a:xfrm>
          <a:prstGeom prst="rect">
            <a:avLst/>
          </a:prstGeom>
          <a:noFill/>
          <a:ln w="9525">
            <a:noFill/>
            <a:miter/>
          </a:ln>
        </p:spPr>
      </p:pic>
      <p:grpSp>
        <p:nvGrpSpPr>
          <p:cNvPr id="10242" name="组合 2"/>
          <p:cNvGrpSpPr/>
          <p:nvPr/>
        </p:nvGrpSpPr>
        <p:grpSpPr>
          <a:xfrm>
            <a:off x="428625" y="249238"/>
            <a:ext cx="830263" cy="744537"/>
            <a:chOff x="1719" y="3207"/>
            <a:chExt cx="5207" cy="4676"/>
          </a:xfrm>
        </p:grpSpPr>
        <p:sp>
          <p:nvSpPr>
            <p:cNvPr id="31" name="任意多边形 30"/>
            <p:cNvSpPr/>
            <p:nvPr/>
          </p:nvSpPr>
          <p:spPr>
            <a:xfrm>
              <a:off x="2229" y="3665"/>
              <a:ext cx="4187" cy="37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6350">
              <a:solidFill>
                <a:srgbClr val="00B0F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4" name="任意多边形 23"/>
            <p:cNvSpPr/>
            <p:nvPr/>
          </p:nvSpPr>
          <p:spPr>
            <a:xfrm>
              <a:off x="1719" y="3207"/>
              <a:ext cx="5207" cy="467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12700">
              <a:solidFill>
                <a:srgbClr val="00B0F0">
                  <a:alpha val="56000"/>
                </a:srgb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0245" name="文本框 1"/>
          <p:cNvSpPr txBox="1"/>
          <p:nvPr/>
        </p:nvSpPr>
        <p:spPr>
          <a:xfrm>
            <a:off x="550863" y="412750"/>
            <a:ext cx="575799" cy="400110"/>
          </a:xfrm>
          <a:prstGeom prst="rect">
            <a:avLst/>
          </a:prstGeom>
          <a:noFill/>
          <a:ln w="9525">
            <a:noFill/>
            <a:miter/>
          </a:ln>
        </p:spPr>
        <p:txBody>
          <a:bodyPr wrap="none" anchor="t">
            <a:spAutoFit/>
          </a:bodyPr>
          <a:lstStyle/>
          <a:p>
            <a:pPr lvl="0"/>
            <a:r>
              <a:rPr lang="en-US" altLang="zh-CN" sz="2000" b="1" smtClean="0">
                <a:solidFill>
                  <a:srgbClr val="00B0F0"/>
                </a:solidFill>
                <a:latin typeface="微软雅黑" panose="020B0503020204020204" charset="-122"/>
                <a:ea typeface="微软雅黑" panose="020B0503020204020204" charset="-122"/>
              </a:rPr>
              <a:t>3.2</a:t>
            </a:r>
            <a:endParaRPr lang="en-US" altLang="zh-CN" sz="2000" b="1">
              <a:solidFill>
                <a:srgbClr val="00B0F0"/>
              </a:solidFill>
              <a:latin typeface="微软雅黑" panose="020B0503020204020204" charset="-122"/>
              <a:ea typeface="微软雅黑" panose="020B0503020204020204" charset="-122"/>
            </a:endParaRPr>
          </a:p>
        </p:txBody>
      </p:sp>
      <p:sp>
        <p:nvSpPr>
          <p:cNvPr id="10246" name="文本框 3"/>
          <p:cNvSpPr txBox="1"/>
          <p:nvPr/>
        </p:nvSpPr>
        <p:spPr>
          <a:xfrm>
            <a:off x="1308100" y="344805"/>
            <a:ext cx="10570862" cy="521970"/>
          </a:xfrm>
          <a:prstGeom prst="rect">
            <a:avLst/>
          </a:prstGeom>
          <a:noFill/>
          <a:ln w="9525">
            <a:noFill/>
            <a:miter/>
          </a:ln>
        </p:spPr>
        <p:txBody>
          <a:bodyPr wrap="square" anchor="t">
            <a:spAutoFit/>
          </a:bodyPr>
          <a:lstStyle/>
          <a:p>
            <a:pPr lvl="0"/>
            <a:r>
              <a:rPr lang="zh-CN" altLang="en-US" sz="2800" b="1" smtClean="0">
                <a:solidFill>
                  <a:schemeClr val="bg1"/>
                </a:solidFill>
                <a:latin typeface="微软雅黑" panose="020B0503020204020204" charset="-122"/>
                <a:ea typeface="微软雅黑" panose="020B0503020204020204" charset="-122"/>
              </a:rPr>
              <a:t>助力</a:t>
            </a:r>
            <a:r>
              <a:rPr lang="zh-CN" altLang="en-US" sz="2800" b="1">
                <a:solidFill>
                  <a:schemeClr val="bg1"/>
                </a:solidFill>
                <a:latin typeface="微软雅黑" panose="020B0503020204020204" charset="-122"/>
                <a:ea typeface="微软雅黑" panose="020B0503020204020204" charset="-122"/>
              </a:rPr>
              <a:t>交</a:t>
            </a:r>
            <a:r>
              <a:rPr lang="zh-CN" altLang="en-US" sz="2800" b="1" smtClean="0">
                <a:solidFill>
                  <a:schemeClr val="bg1"/>
                </a:solidFill>
                <a:latin typeface="微软雅黑" panose="020B0503020204020204" charset="-122"/>
                <a:ea typeface="微软雅黑" panose="020B0503020204020204" charset="-122"/>
              </a:rPr>
              <a:t>管系统</a:t>
            </a:r>
            <a:endParaRPr lang="zh-CN" altLang="en-US" sz="2800" b="1">
              <a:solidFill>
                <a:schemeClr val="bg1"/>
              </a:solidFill>
              <a:latin typeface="微软雅黑" panose="020B0503020204020204" charset="-122"/>
              <a:ea typeface="微软雅黑" panose="020B0503020204020204" charset="-122"/>
            </a:endParaRPr>
          </a:p>
        </p:txBody>
      </p:sp>
      <p:sp>
        <p:nvSpPr>
          <p:cNvPr id="10247" name="文本框 54"/>
          <p:cNvSpPr txBox="1"/>
          <p:nvPr/>
        </p:nvSpPr>
        <p:spPr>
          <a:xfrm>
            <a:off x="1337310" y="957580"/>
            <a:ext cx="9961493" cy="400110"/>
          </a:xfrm>
          <a:prstGeom prst="rect">
            <a:avLst/>
          </a:prstGeom>
          <a:noFill/>
          <a:ln w="9525">
            <a:noFill/>
            <a:miter/>
          </a:ln>
        </p:spPr>
        <p:txBody>
          <a:bodyPr wrap="square" anchor="t">
            <a:spAutoFit/>
          </a:bodyPr>
          <a:lstStyle/>
          <a:p>
            <a:pPr algn="l" fontAlgn="auto">
              <a:defRPr/>
            </a:pPr>
            <a:r>
              <a:rPr lang="zh-CN" altLang="en-US" sz="2000" b="1" noProof="1">
                <a:solidFill>
                  <a:srgbClr val="00B0F0"/>
                </a:solidFill>
                <a:latin typeface="微软雅黑" panose="020B0503020204020204" charset="-122"/>
                <a:ea typeface="微软雅黑" panose="020B0503020204020204" charset="-122"/>
                <a:sym typeface="+mn-ea"/>
              </a:rPr>
              <a:t>通过</a:t>
            </a:r>
            <a:r>
              <a:rPr lang="zh-CN" altLang="en-US" sz="1400" noProof="1" smtClean="0">
                <a:solidFill>
                  <a:schemeClr val="bg1">
                    <a:lumMod val="95000"/>
                  </a:schemeClr>
                </a:solidFill>
                <a:latin typeface="微软雅黑" panose="020B0503020204020204" charset="-122"/>
                <a:ea typeface="微软雅黑" panose="020B0503020204020204" charset="-122"/>
                <a:sym typeface="+mn-ea"/>
              </a:rPr>
              <a:t>社区实有车辆、出入流动车辆信息采集，异常车牌数据实时分析，单元出入口、业主手机</a:t>
            </a:r>
            <a:r>
              <a:rPr lang="en-US" altLang="zh-CN" sz="1400" noProof="1" smtClean="0">
                <a:solidFill>
                  <a:schemeClr val="bg1">
                    <a:lumMod val="95000"/>
                  </a:schemeClr>
                </a:solidFill>
                <a:latin typeface="微软雅黑" panose="020B0503020204020204" charset="-122"/>
                <a:ea typeface="微软雅黑" panose="020B0503020204020204" charset="-122"/>
                <a:sym typeface="+mn-ea"/>
              </a:rPr>
              <a:t>APP</a:t>
            </a:r>
            <a:r>
              <a:rPr lang="zh-CN" altLang="en-US" sz="1400" noProof="1" smtClean="0">
                <a:solidFill>
                  <a:schemeClr val="bg1">
                    <a:lumMod val="95000"/>
                  </a:schemeClr>
                </a:solidFill>
                <a:latin typeface="微软雅黑" panose="020B0503020204020204" charset="-122"/>
                <a:ea typeface="微软雅黑" panose="020B0503020204020204" charset="-122"/>
                <a:sym typeface="+mn-ea"/>
              </a:rPr>
              <a:t>等多媒体信息发布平台。</a:t>
            </a:r>
            <a:endParaRPr lang="zh-CN" altLang="en-US" sz="1400" dirty="0">
              <a:solidFill>
                <a:schemeClr val="bg1">
                  <a:lumMod val="95000"/>
                </a:schemeClr>
              </a:solidFill>
              <a:latin typeface="微软雅黑" panose="020B0503020204020204" charset="-122"/>
              <a:ea typeface="微软雅黑" panose="020B0503020204020204" charset="-122"/>
              <a:sym typeface="+mn-ea"/>
            </a:endParaRPr>
          </a:p>
        </p:txBody>
      </p:sp>
      <p:sp>
        <p:nvSpPr>
          <p:cNvPr id="10" name="文本框 9"/>
          <p:cNvSpPr txBox="1"/>
          <p:nvPr/>
        </p:nvSpPr>
        <p:spPr>
          <a:xfrm>
            <a:off x="6149850" y="3075325"/>
            <a:ext cx="5801360" cy="1569660"/>
          </a:xfrm>
          <a:prstGeom prst="rect">
            <a:avLst/>
          </a:prstGeom>
          <a:noFill/>
        </p:spPr>
        <p:txBody>
          <a:bodyPr wrap="square" rtlCol="0">
            <a:spAutoFit/>
          </a:bodyPr>
          <a:lstStyle/>
          <a:p>
            <a:pPr>
              <a:lnSpc>
                <a:spcPct val="120000"/>
              </a:lnSpc>
              <a:buClr>
                <a:srgbClr val="00B0F0"/>
              </a:buClr>
            </a:pPr>
            <a:r>
              <a:rPr lang="zh-CN" altLang="en-US" sz="2000" b="1" smtClean="0">
                <a:solidFill>
                  <a:srgbClr val="00B0F0"/>
                </a:solidFill>
                <a:latin typeface="微软雅黑" panose="020B0503020204020204" charset="-122"/>
                <a:ea typeface="微软雅黑" panose="020B0503020204020204" charset="-122"/>
              </a:rPr>
              <a:t>助力交管系统</a:t>
            </a:r>
            <a:endParaRPr lang="en-US" altLang="zh-CN" sz="2000" b="1">
              <a:solidFill>
                <a:srgbClr val="00B0F0"/>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endParaRPr lang="en-US" altLang="zh-CN" sz="1200" smtClean="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r>
              <a:rPr lang="zh-CN" altLang="en-US" sz="1200" smtClean="0">
                <a:solidFill>
                  <a:schemeClr val="bg1">
                    <a:lumMod val="85000"/>
                  </a:schemeClr>
                </a:solidFill>
                <a:latin typeface="微软雅黑" panose="020B0503020204020204" charset="-122"/>
                <a:ea typeface="微软雅黑" panose="020B0503020204020204" charset="-122"/>
              </a:rPr>
              <a:t>重点关注车牌、车辆信息管控；</a:t>
            </a:r>
            <a:endParaRPr lang="zh-CN" altLang="en-US" sz="120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r>
              <a:rPr lang="zh-CN" altLang="en-US" sz="1200" smtClean="0">
                <a:solidFill>
                  <a:schemeClr val="bg1">
                    <a:lumMod val="85000"/>
                  </a:schemeClr>
                </a:solidFill>
                <a:latin typeface="微软雅黑" panose="020B0503020204020204" charset="-122"/>
                <a:ea typeface="微软雅黑" panose="020B0503020204020204" charset="-122"/>
              </a:rPr>
              <a:t>公安、物业、社会力量平台联动管控；</a:t>
            </a:r>
            <a:endParaRPr lang="en-US" altLang="zh-CN" sz="1200" smtClean="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r>
              <a:rPr lang="zh-CN" altLang="en-US" sz="1200" smtClean="0">
                <a:solidFill>
                  <a:schemeClr val="bg1">
                    <a:lumMod val="85000"/>
                  </a:schemeClr>
                </a:solidFill>
                <a:latin typeface="微软雅黑" panose="020B0503020204020204" charset="-122"/>
                <a:ea typeface="微软雅黑" panose="020B0503020204020204" charset="-122"/>
              </a:rPr>
              <a:t>文明驾驶、安全驾驶等公共交通知识宣讲；</a:t>
            </a:r>
            <a:endParaRPr lang="en-US" altLang="zh-CN" sz="1200" smtClean="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r>
              <a:rPr lang="zh-CN" altLang="en-US" sz="1200" smtClean="0">
                <a:solidFill>
                  <a:schemeClr val="bg1">
                    <a:lumMod val="85000"/>
                  </a:schemeClr>
                </a:solidFill>
                <a:latin typeface="微软雅黑" panose="020B0503020204020204" charset="-122"/>
                <a:ea typeface="微软雅黑" panose="020B0503020204020204" charset="-122"/>
              </a:rPr>
              <a:t>交通资讯传达，推送。</a:t>
            </a:r>
            <a:endParaRPr lang="en-US" altLang="zh-CN" sz="1200" smtClean="0">
              <a:solidFill>
                <a:schemeClr val="bg1">
                  <a:lumMod val="85000"/>
                </a:schemeClr>
              </a:solidFill>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7912" y="2666419"/>
            <a:ext cx="3840000" cy="2160000"/>
          </a:xfrm>
          <a:prstGeom prst="rect">
            <a:avLst/>
          </a:prstGeom>
        </p:spPr>
      </p:pic>
    </p:spTree>
  </p:cSld>
  <p:clrMapOvr>
    <a:masterClrMapping/>
  </p:clrMapOvr>
  <p:transition advTm="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5" descr="ppt科技背景4"/>
          <p:cNvPicPr>
            <a:picLocks noChangeAspect="1"/>
          </p:cNvPicPr>
          <p:nvPr/>
        </p:nvPicPr>
        <p:blipFill>
          <a:blip r:embed="rId1"/>
          <a:stretch>
            <a:fillRect/>
          </a:stretch>
        </p:blipFill>
        <p:spPr>
          <a:xfrm>
            <a:off x="-39444" y="-6350"/>
            <a:ext cx="12259310" cy="6864350"/>
          </a:xfrm>
          <a:prstGeom prst="rect">
            <a:avLst/>
          </a:prstGeom>
          <a:noFill/>
          <a:ln w="9525">
            <a:noFill/>
            <a:miter/>
          </a:ln>
        </p:spPr>
      </p:pic>
      <p:grpSp>
        <p:nvGrpSpPr>
          <p:cNvPr id="10242" name="组合 2"/>
          <p:cNvGrpSpPr/>
          <p:nvPr/>
        </p:nvGrpSpPr>
        <p:grpSpPr>
          <a:xfrm>
            <a:off x="428625" y="249238"/>
            <a:ext cx="830263" cy="744537"/>
            <a:chOff x="1719" y="3207"/>
            <a:chExt cx="5207" cy="4676"/>
          </a:xfrm>
        </p:grpSpPr>
        <p:sp>
          <p:nvSpPr>
            <p:cNvPr id="31" name="任意多边形 30"/>
            <p:cNvSpPr/>
            <p:nvPr/>
          </p:nvSpPr>
          <p:spPr>
            <a:xfrm>
              <a:off x="2229" y="3665"/>
              <a:ext cx="4187" cy="37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6350">
              <a:solidFill>
                <a:srgbClr val="00B0F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4" name="任意多边形 23"/>
            <p:cNvSpPr/>
            <p:nvPr/>
          </p:nvSpPr>
          <p:spPr>
            <a:xfrm>
              <a:off x="1719" y="3207"/>
              <a:ext cx="5207" cy="467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12700">
              <a:solidFill>
                <a:srgbClr val="00B0F0">
                  <a:alpha val="56000"/>
                </a:srgb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0245" name="文本框 1"/>
          <p:cNvSpPr txBox="1"/>
          <p:nvPr/>
        </p:nvSpPr>
        <p:spPr>
          <a:xfrm>
            <a:off x="550863" y="412750"/>
            <a:ext cx="575799" cy="400110"/>
          </a:xfrm>
          <a:prstGeom prst="rect">
            <a:avLst/>
          </a:prstGeom>
          <a:noFill/>
          <a:ln w="9525">
            <a:noFill/>
            <a:miter/>
          </a:ln>
        </p:spPr>
        <p:txBody>
          <a:bodyPr wrap="none" anchor="t">
            <a:spAutoFit/>
          </a:bodyPr>
          <a:lstStyle/>
          <a:p>
            <a:pPr lvl="0"/>
            <a:r>
              <a:rPr lang="en-US" altLang="zh-CN" sz="2000" b="1" smtClean="0">
                <a:solidFill>
                  <a:srgbClr val="00B0F0"/>
                </a:solidFill>
                <a:latin typeface="微软雅黑" panose="020B0503020204020204" charset="-122"/>
                <a:ea typeface="微软雅黑" panose="020B0503020204020204" charset="-122"/>
              </a:rPr>
              <a:t>3.3</a:t>
            </a:r>
            <a:endParaRPr lang="en-US" altLang="zh-CN" sz="2000" b="1">
              <a:solidFill>
                <a:srgbClr val="00B0F0"/>
              </a:solidFill>
              <a:latin typeface="微软雅黑" panose="020B0503020204020204" charset="-122"/>
              <a:ea typeface="微软雅黑" panose="020B0503020204020204" charset="-122"/>
            </a:endParaRPr>
          </a:p>
        </p:txBody>
      </p:sp>
      <p:sp>
        <p:nvSpPr>
          <p:cNvPr id="10246" name="文本框 3"/>
          <p:cNvSpPr txBox="1"/>
          <p:nvPr/>
        </p:nvSpPr>
        <p:spPr>
          <a:xfrm>
            <a:off x="1308100" y="344805"/>
            <a:ext cx="10570862" cy="521970"/>
          </a:xfrm>
          <a:prstGeom prst="rect">
            <a:avLst/>
          </a:prstGeom>
          <a:noFill/>
          <a:ln w="9525">
            <a:noFill/>
            <a:miter/>
          </a:ln>
        </p:spPr>
        <p:txBody>
          <a:bodyPr wrap="square" anchor="t">
            <a:spAutoFit/>
          </a:bodyPr>
          <a:lstStyle/>
          <a:p>
            <a:pPr lvl="0"/>
            <a:r>
              <a:rPr lang="zh-CN" altLang="en-US" sz="2800" b="1" smtClean="0">
                <a:solidFill>
                  <a:schemeClr val="bg1"/>
                </a:solidFill>
                <a:latin typeface="微软雅黑" panose="020B0503020204020204" charset="-122"/>
                <a:ea typeface="微软雅黑" panose="020B0503020204020204" charset="-122"/>
              </a:rPr>
              <a:t>助力房管系统</a:t>
            </a:r>
            <a:endParaRPr lang="zh-CN" altLang="en-US" sz="2800" b="1">
              <a:solidFill>
                <a:schemeClr val="bg1"/>
              </a:solidFill>
              <a:latin typeface="微软雅黑" panose="020B0503020204020204" charset="-122"/>
              <a:ea typeface="微软雅黑" panose="020B0503020204020204" charset="-122"/>
            </a:endParaRPr>
          </a:p>
        </p:txBody>
      </p:sp>
      <p:sp>
        <p:nvSpPr>
          <p:cNvPr id="10247" name="文本框 54"/>
          <p:cNvSpPr txBox="1"/>
          <p:nvPr/>
        </p:nvSpPr>
        <p:spPr>
          <a:xfrm>
            <a:off x="1337310" y="957580"/>
            <a:ext cx="9961493" cy="400110"/>
          </a:xfrm>
          <a:prstGeom prst="rect">
            <a:avLst/>
          </a:prstGeom>
          <a:noFill/>
          <a:ln w="9525">
            <a:noFill/>
            <a:miter/>
          </a:ln>
        </p:spPr>
        <p:txBody>
          <a:bodyPr wrap="square" anchor="t">
            <a:spAutoFit/>
          </a:bodyPr>
          <a:lstStyle/>
          <a:p>
            <a:pPr algn="l" fontAlgn="auto">
              <a:defRPr/>
            </a:pPr>
            <a:r>
              <a:rPr lang="zh-CN" altLang="en-US" sz="2000" b="1" noProof="1">
                <a:solidFill>
                  <a:srgbClr val="00B0F0"/>
                </a:solidFill>
                <a:latin typeface="微软雅黑" panose="020B0503020204020204" charset="-122"/>
                <a:ea typeface="微软雅黑" panose="020B0503020204020204" charset="-122"/>
                <a:sym typeface="+mn-ea"/>
              </a:rPr>
              <a:t>通过</a:t>
            </a:r>
            <a:r>
              <a:rPr lang="zh-CN" altLang="en-US" sz="1400" noProof="1" smtClean="0">
                <a:solidFill>
                  <a:schemeClr val="bg1">
                    <a:lumMod val="95000"/>
                  </a:schemeClr>
                </a:solidFill>
                <a:latin typeface="微软雅黑" panose="020B0503020204020204" charset="-122"/>
                <a:ea typeface="微软雅黑" panose="020B0503020204020204" charset="-122"/>
                <a:sym typeface="+mn-ea"/>
              </a:rPr>
              <a:t>社区实有房屋住、租、空置信息采集、单元出入口、业主手机</a:t>
            </a:r>
            <a:r>
              <a:rPr lang="en-US" altLang="zh-CN" sz="1400" noProof="1" smtClean="0">
                <a:solidFill>
                  <a:schemeClr val="bg1">
                    <a:lumMod val="95000"/>
                  </a:schemeClr>
                </a:solidFill>
                <a:latin typeface="微软雅黑" panose="020B0503020204020204" charset="-122"/>
                <a:ea typeface="微软雅黑" panose="020B0503020204020204" charset="-122"/>
                <a:sym typeface="+mn-ea"/>
              </a:rPr>
              <a:t>APP</a:t>
            </a:r>
            <a:r>
              <a:rPr lang="zh-CN" altLang="en-US" sz="1400" noProof="1" smtClean="0">
                <a:solidFill>
                  <a:schemeClr val="bg1">
                    <a:lumMod val="95000"/>
                  </a:schemeClr>
                </a:solidFill>
                <a:latin typeface="微软雅黑" panose="020B0503020204020204" charset="-122"/>
                <a:ea typeface="微软雅黑" panose="020B0503020204020204" charset="-122"/>
                <a:sym typeface="+mn-ea"/>
              </a:rPr>
              <a:t>等多媒体信息发布平台。</a:t>
            </a:r>
            <a:endParaRPr lang="zh-CN" altLang="en-US" sz="1400" dirty="0">
              <a:solidFill>
                <a:schemeClr val="bg1">
                  <a:lumMod val="95000"/>
                </a:schemeClr>
              </a:solidFill>
              <a:latin typeface="微软雅黑" panose="020B0503020204020204" charset="-122"/>
              <a:ea typeface="微软雅黑" panose="020B0503020204020204" charset="-122"/>
              <a:sym typeface="+mn-ea"/>
            </a:endParaRPr>
          </a:p>
        </p:txBody>
      </p:sp>
      <p:sp>
        <p:nvSpPr>
          <p:cNvPr id="10" name="文本框 9"/>
          <p:cNvSpPr txBox="1"/>
          <p:nvPr/>
        </p:nvSpPr>
        <p:spPr>
          <a:xfrm>
            <a:off x="6173704" y="2679315"/>
            <a:ext cx="5801360" cy="1569660"/>
          </a:xfrm>
          <a:prstGeom prst="rect">
            <a:avLst/>
          </a:prstGeom>
          <a:noFill/>
        </p:spPr>
        <p:txBody>
          <a:bodyPr wrap="square" rtlCol="0">
            <a:spAutoFit/>
          </a:bodyPr>
          <a:lstStyle/>
          <a:p>
            <a:pPr>
              <a:lnSpc>
                <a:spcPct val="120000"/>
              </a:lnSpc>
              <a:buClr>
                <a:srgbClr val="00B0F0"/>
              </a:buClr>
            </a:pPr>
            <a:r>
              <a:rPr lang="zh-CN" altLang="en-US" sz="2000" b="1" smtClean="0">
                <a:solidFill>
                  <a:srgbClr val="00B0F0"/>
                </a:solidFill>
                <a:latin typeface="微软雅黑" panose="020B0503020204020204" charset="-122"/>
                <a:ea typeface="微软雅黑" panose="020B0503020204020204" charset="-122"/>
              </a:rPr>
              <a:t>助力房管系统</a:t>
            </a:r>
            <a:endParaRPr lang="en-US" altLang="zh-CN" sz="2000" b="1">
              <a:solidFill>
                <a:srgbClr val="00B0F0"/>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endParaRPr lang="en-US" altLang="zh-CN" sz="1200" smtClean="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r>
              <a:rPr lang="zh-CN" altLang="en-US" sz="1200" smtClean="0">
                <a:solidFill>
                  <a:schemeClr val="bg1">
                    <a:lumMod val="85000"/>
                  </a:schemeClr>
                </a:solidFill>
                <a:latin typeface="微软雅黑" panose="020B0503020204020204" charset="-122"/>
                <a:ea typeface="微软雅黑" panose="020B0503020204020204" charset="-122"/>
              </a:rPr>
              <a:t>决策参考、政策指导、监督、管理等各项工作；</a:t>
            </a:r>
            <a:endParaRPr lang="en-US" altLang="zh-CN" sz="1200" smtClean="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r>
              <a:rPr lang="zh-CN" altLang="en-US" sz="1200" smtClean="0">
                <a:solidFill>
                  <a:schemeClr val="bg1">
                    <a:lumMod val="85000"/>
                  </a:schemeClr>
                </a:solidFill>
                <a:latin typeface="微软雅黑" panose="020B0503020204020204" charset="-122"/>
                <a:ea typeface="微软雅黑" panose="020B0503020204020204" charset="-122"/>
              </a:rPr>
              <a:t>政务信息传达，推送；</a:t>
            </a:r>
            <a:endParaRPr lang="en-US" altLang="zh-CN" sz="1200" smtClean="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r>
              <a:rPr lang="zh-CN" altLang="en-US" sz="1200" smtClean="0">
                <a:solidFill>
                  <a:schemeClr val="bg1">
                    <a:lumMod val="85000"/>
                  </a:schemeClr>
                </a:solidFill>
                <a:latin typeface="微软雅黑" panose="020B0503020204020204" charset="-122"/>
                <a:ea typeface="微软雅黑" panose="020B0503020204020204" charset="-122"/>
              </a:rPr>
              <a:t>促进信息交流互通，提升服务满意度。</a:t>
            </a:r>
            <a:endParaRPr lang="en-US" altLang="zh-CN" sz="1200" smtClean="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endParaRPr lang="zh-CN" altLang="en-US" sz="1200">
              <a:solidFill>
                <a:schemeClr val="bg1">
                  <a:lumMod val="85000"/>
                </a:schemeClr>
              </a:solidFill>
              <a:latin typeface="微软雅黑" panose="020B0503020204020204" charset="-122"/>
              <a:ea typeface="微软雅黑" panose="020B0503020204020204" charset="-122"/>
            </a:endParaRPr>
          </a:p>
        </p:txBody>
      </p:sp>
      <p:grpSp>
        <p:nvGrpSpPr>
          <p:cNvPr id="3" name="组合 2"/>
          <p:cNvGrpSpPr/>
          <p:nvPr/>
        </p:nvGrpSpPr>
        <p:grpSpPr>
          <a:xfrm>
            <a:off x="1514693" y="2172737"/>
            <a:ext cx="3840000" cy="2160000"/>
            <a:chOff x="1514693" y="2172737"/>
            <a:chExt cx="3840000" cy="216000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4693" y="2172737"/>
              <a:ext cx="3840000" cy="2160000"/>
            </a:xfrm>
            <a:prstGeom prst="rect">
              <a:avLst/>
            </a:prstGeom>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t="8785" b="13455"/>
            <a:stretch>
              <a:fillRect/>
            </a:stretch>
          </p:blipFill>
          <p:spPr>
            <a:xfrm>
              <a:off x="4773228" y="3067670"/>
              <a:ext cx="410637" cy="478725"/>
            </a:xfrm>
            <a:prstGeom prst="rect">
              <a:avLst/>
            </a:prstGeom>
          </p:spPr>
        </p:pic>
      </p:grpSp>
    </p:spTree>
  </p:cSld>
  <p:clrMapOvr>
    <a:masterClrMapping/>
  </p:clrMapOvr>
  <p:transition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图片 1" descr="ppt科技背景4"/>
          <p:cNvPicPr>
            <a:picLocks noChangeAspect="1"/>
          </p:cNvPicPr>
          <p:nvPr/>
        </p:nvPicPr>
        <p:blipFill>
          <a:blip r:embed="rId1"/>
          <a:stretch>
            <a:fillRect/>
          </a:stretch>
        </p:blipFill>
        <p:spPr>
          <a:xfrm>
            <a:off x="-28575" y="-14287"/>
            <a:ext cx="12206288" cy="6865937"/>
          </a:xfrm>
          <a:prstGeom prst="rect">
            <a:avLst/>
          </a:prstGeom>
          <a:noFill/>
          <a:ln w="9525">
            <a:noFill/>
            <a:miter/>
          </a:ln>
        </p:spPr>
      </p:pic>
      <p:grpSp>
        <p:nvGrpSpPr>
          <p:cNvPr id="3074" name="组合 2"/>
          <p:cNvGrpSpPr/>
          <p:nvPr/>
        </p:nvGrpSpPr>
        <p:grpSpPr>
          <a:xfrm>
            <a:off x="1728788" y="1836738"/>
            <a:ext cx="3305175" cy="2970212"/>
            <a:chOff x="1719" y="3207"/>
            <a:chExt cx="5206" cy="4676"/>
          </a:xfrm>
        </p:grpSpPr>
        <p:grpSp>
          <p:nvGrpSpPr>
            <p:cNvPr id="3075" name="组合 4"/>
            <p:cNvGrpSpPr/>
            <p:nvPr/>
          </p:nvGrpSpPr>
          <p:grpSpPr>
            <a:xfrm>
              <a:off x="2229" y="3664"/>
              <a:ext cx="4310" cy="3760"/>
              <a:chOff x="4766625" y="-1219201"/>
              <a:chExt cx="2736924" cy="2387602"/>
            </a:xfrm>
          </p:grpSpPr>
          <p:sp>
            <p:nvSpPr>
              <p:cNvPr id="31" name="任意多边形 30"/>
              <p:cNvSpPr/>
              <p:nvPr/>
            </p:nvSpPr>
            <p:spPr>
              <a:xfrm>
                <a:off x="4766625" y="-1219201"/>
                <a:ext cx="2658750" cy="238760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6350">
                <a:solidFill>
                  <a:srgbClr val="00B0F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077" name="文本框 11"/>
              <p:cNvSpPr txBox="1"/>
              <p:nvPr/>
            </p:nvSpPr>
            <p:spPr>
              <a:xfrm>
                <a:off x="5395867" y="-195084"/>
                <a:ext cx="1300480" cy="808990"/>
              </a:xfrm>
              <a:prstGeom prst="rect">
                <a:avLst/>
              </a:prstGeom>
              <a:noFill/>
              <a:ln w="9525">
                <a:noFill/>
                <a:miter/>
              </a:ln>
              <a:extLst>
                <a:ext uri="{909E8E84-426E-40DD-AFC4-6F175D3DCCD1}">
                  <a14:hiddenFill xmlns:a14="http://schemas.microsoft.com/office/drawing/2010/main">
                    <a:solidFill>
                      <a:srgbClr val="FFFFFF"/>
                    </a:solidFill>
                  </a14:hiddenFill>
                </a:ext>
              </a:extLst>
            </p:spPr>
            <p:txBody>
              <a:bodyPr wrap="none" anchor="t">
                <a:spAutoFit/>
              </a:bodyPr>
              <a:lstStyle/>
              <a:p>
                <a:pPr lvl="0"/>
                <a:r>
                  <a:rPr lang="zh-CN" altLang="en-US" sz="4400" b="1" dirty="0">
                    <a:solidFill>
                      <a:schemeClr val="bg1"/>
                    </a:solidFill>
                    <a:latin typeface="微软雅黑" panose="020B0503020204020204" charset="-122"/>
                    <a:ea typeface="微软雅黑" panose="020B0503020204020204" charset="-122"/>
                  </a:rPr>
                  <a:t>目录</a:t>
                </a:r>
                <a:endParaRPr lang="zh-CN" altLang="en-US" sz="4400" b="1" dirty="0">
                  <a:solidFill>
                    <a:schemeClr val="bg1"/>
                  </a:solidFill>
                  <a:latin typeface="微软雅黑" panose="020B0503020204020204" charset="-122"/>
                  <a:ea typeface="微软雅黑" panose="020B0503020204020204" charset="-122"/>
                </a:endParaRPr>
              </a:p>
            </p:txBody>
          </p:sp>
          <p:sp>
            <p:nvSpPr>
              <p:cNvPr id="3078" name="文本框 29"/>
              <p:cNvSpPr txBox="1"/>
              <p:nvPr/>
            </p:nvSpPr>
            <p:spPr>
              <a:xfrm>
                <a:off x="5334878" y="-583063"/>
                <a:ext cx="2168671" cy="523220"/>
              </a:xfrm>
              <a:prstGeom prst="rect">
                <a:avLst/>
              </a:prstGeom>
              <a:noFill/>
              <a:ln w="9525">
                <a:noFill/>
                <a:miter/>
              </a:ln>
              <a:extLst>
                <a:ext uri="{909E8E84-426E-40DD-AFC4-6F175D3DCCD1}">
                  <a14:hiddenFill xmlns:a14="http://schemas.microsoft.com/office/drawing/2010/main">
                    <a:solidFill>
                      <a:srgbClr val="FFFFFF"/>
                    </a:solidFill>
                  </a14:hiddenFill>
                </a:ext>
              </a:extLst>
            </p:spPr>
            <p:txBody>
              <a:bodyPr wrap="none" anchor="t">
                <a:spAutoFit/>
              </a:bodyPr>
              <a:lstStyle/>
              <a:p>
                <a:pPr lvl="0"/>
                <a:r>
                  <a:rPr lang="en-US" altLang="zh-CN" sz="2800" dirty="0">
                    <a:solidFill>
                      <a:schemeClr val="bg1"/>
                    </a:solidFill>
                    <a:latin typeface="锐字云字库超粗黑体1.0" pitchFamily="2" charset="-122"/>
                    <a:ea typeface="锐字云字库超粗黑体1.0" pitchFamily="2" charset="-122"/>
                  </a:rPr>
                  <a:t>CONTENTS</a:t>
                </a:r>
                <a:endParaRPr lang="en-US" altLang="zh-CN" sz="2800" dirty="0">
                  <a:solidFill>
                    <a:schemeClr val="bg1"/>
                  </a:solidFill>
                  <a:latin typeface="锐字云字库超粗黑体1.0" pitchFamily="2" charset="-122"/>
                  <a:ea typeface="锐字云字库超粗黑体1.0" pitchFamily="2" charset="-122"/>
                </a:endParaRPr>
              </a:p>
            </p:txBody>
          </p:sp>
        </p:grpSp>
        <p:sp>
          <p:nvSpPr>
            <p:cNvPr id="24" name="任意多边形 23"/>
            <p:cNvSpPr/>
            <p:nvPr/>
          </p:nvSpPr>
          <p:spPr>
            <a:xfrm>
              <a:off x="1719" y="3206"/>
              <a:ext cx="5207" cy="467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12700">
              <a:solidFill>
                <a:srgbClr val="00B0F0">
                  <a:alpha val="56000"/>
                </a:srgb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grpSp>
        <p:nvGrpSpPr>
          <p:cNvPr id="3080" name="组合 31"/>
          <p:cNvGrpSpPr/>
          <p:nvPr/>
        </p:nvGrpSpPr>
        <p:grpSpPr>
          <a:xfrm>
            <a:off x="5510213" y="1611313"/>
            <a:ext cx="4767262" cy="576262"/>
            <a:chOff x="4384599" y="1561976"/>
            <a:chExt cx="3575645" cy="432048"/>
          </a:xfrm>
        </p:grpSpPr>
        <p:sp>
          <p:nvSpPr>
            <p:cNvPr id="33" name="圆角矩形 32"/>
            <p:cNvSpPr/>
            <p:nvPr/>
          </p:nvSpPr>
          <p:spPr>
            <a:xfrm>
              <a:off x="4384599" y="1561976"/>
              <a:ext cx="3575645" cy="432048"/>
            </a:xfrm>
            <a:prstGeom prst="roundRect">
              <a:avLst/>
            </a:prstGeom>
            <a:noFill/>
            <a:ln w="6350" cmpd="sng">
              <a:solidFill>
                <a:srgbClr val="00B0F0"/>
              </a:solidFill>
              <a:prstDash val="solid"/>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34" name="圆角矩形 33"/>
            <p:cNvSpPr/>
            <p:nvPr/>
          </p:nvSpPr>
          <p:spPr>
            <a:xfrm>
              <a:off x="5223940" y="1610214"/>
              <a:ext cx="2664296" cy="335572"/>
            </a:xfrm>
            <a:prstGeom prst="roundRect">
              <a:avLst/>
            </a:prstGeom>
            <a:noFill/>
            <a:ln w="12700" cmpd="sng">
              <a:solidFill>
                <a:srgbClr val="00B0F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35" name="圆角矩形 34"/>
          <p:cNvSpPr/>
          <p:nvPr/>
        </p:nvSpPr>
        <p:spPr>
          <a:xfrm>
            <a:off x="5583238" y="1676400"/>
            <a:ext cx="906463" cy="447675"/>
          </a:xfrm>
          <a:prstGeom prst="roundRect">
            <a:avLst/>
          </a:prstGeom>
          <a:noFill/>
          <a:ln w="12700" cmpd="sng">
            <a:solidFill>
              <a:srgbClr val="00B0F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r>
              <a:rPr lang="en-US" altLang="zh-CN" sz="2400" strike="noStrike" noProof="1">
                <a:solidFill>
                  <a:schemeClr val="bg1"/>
                </a:solidFill>
                <a:latin typeface="Impact" panose="020B0806030902050204" pitchFamily="34" charset="0"/>
                <a:ea typeface="微软雅黑" panose="020B0503020204020204" charset="-122"/>
              </a:rPr>
              <a:t>0 1</a:t>
            </a:r>
            <a:endParaRPr lang="en-US" altLang="zh-CN" sz="2400" strike="noStrike" noProof="1">
              <a:solidFill>
                <a:schemeClr val="bg1"/>
              </a:solidFill>
              <a:latin typeface="Impact" panose="020B0806030902050204" pitchFamily="34" charset="0"/>
              <a:ea typeface="微软雅黑" panose="020B0503020204020204" charset="-122"/>
            </a:endParaRPr>
          </a:p>
        </p:txBody>
      </p:sp>
      <p:sp>
        <p:nvSpPr>
          <p:cNvPr id="3084" name="TextBox 177"/>
          <p:cNvSpPr/>
          <p:nvPr/>
        </p:nvSpPr>
        <p:spPr>
          <a:xfrm>
            <a:off x="7778750" y="1673225"/>
            <a:ext cx="1244600" cy="463550"/>
          </a:xfrm>
          <a:prstGeom prst="roundRect">
            <a:avLst>
              <a:gd name="adj" fmla="val 16667"/>
            </a:avLst>
          </a:prstGeom>
          <a:noFill/>
          <a:ln w="9525">
            <a:noFill/>
          </a:ln>
        </p:spPr>
        <p:txBody>
          <a:bodyPr wrap="none" anchor="t">
            <a:spAutoFit/>
          </a:bodyPr>
          <a:lstStyle/>
          <a:p>
            <a:pPr lvl="0" algn="ctr"/>
            <a:r>
              <a:rPr lang="zh-CN" altLang="en-US" sz="2000" b="1" dirty="0">
                <a:solidFill>
                  <a:schemeClr val="bg1"/>
                </a:solidFill>
                <a:latin typeface="微软雅黑" panose="020B0503020204020204" charset="-122"/>
                <a:ea typeface="微软雅黑" panose="020B0503020204020204" charset="-122"/>
              </a:rPr>
              <a:t>行业背景</a:t>
            </a:r>
            <a:endParaRPr lang="zh-CN" altLang="en-US" sz="2000" b="1" dirty="0">
              <a:solidFill>
                <a:schemeClr val="bg1"/>
              </a:solidFill>
              <a:latin typeface="微软雅黑" panose="020B0503020204020204" charset="-122"/>
              <a:ea typeface="微软雅黑" panose="020B0503020204020204" charset="-122"/>
            </a:endParaRPr>
          </a:p>
        </p:txBody>
      </p:sp>
      <p:grpSp>
        <p:nvGrpSpPr>
          <p:cNvPr id="37" name="组合 36"/>
          <p:cNvGrpSpPr/>
          <p:nvPr/>
        </p:nvGrpSpPr>
        <p:grpSpPr>
          <a:xfrm>
            <a:off x="5510641" y="2601803"/>
            <a:ext cx="4767527" cy="576064"/>
            <a:chOff x="4384599" y="1561976"/>
            <a:chExt cx="3575645" cy="432048"/>
          </a:xfrm>
          <a:effectLst>
            <a:outerShdw blurRad="50800" dist="50800" dir="5400000" algn="ctr" rotWithShape="0">
              <a:srgbClr val="000000">
                <a:alpha val="100000"/>
              </a:srgbClr>
            </a:outerShdw>
          </a:effectLst>
        </p:grpSpPr>
        <p:sp>
          <p:nvSpPr>
            <p:cNvPr id="38" name="圆角矩形 37"/>
            <p:cNvSpPr/>
            <p:nvPr/>
          </p:nvSpPr>
          <p:spPr>
            <a:xfrm>
              <a:off x="4384599" y="1561976"/>
              <a:ext cx="3575645" cy="432048"/>
            </a:xfrm>
            <a:prstGeom prst="roundRect">
              <a:avLst/>
            </a:prstGeom>
            <a:noFill/>
            <a:ln w="12700" cmpd="sng">
              <a:solidFill>
                <a:srgbClr val="00B0F0"/>
              </a:solidFill>
              <a:prstDash val="solid"/>
            </a:ln>
            <a:effectLst>
              <a:innerShdw blurRad="63500" dist="25400" dir="15600000">
                <a:prstClr val="black">
                  <a:alpha val="50000"/>
                </a:prstClr>
              </a:innerShdw>
            </a:effectLst>
            <a:extLst>
              <a:ext uri="{909E8E84-426E-40DD-AFC4-6F175D3DCCD1}">
                <a14:hiddenFill xmlns:a14="http://schemas.microsoft.com/office/drawing/2010/main">
                  <a:solidFill>
                    <a:srgbClr val="00B0F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39" name="圆角矩形 38"/>
            <p:cNvSpPr/>
            <p:nvPr/>
          </p:nvSpPr>
          <p:spPr>
            <a:xfrm>
              <a:off x="5222887" y="1610214"/>
              <a:ext cx="2664296" cy="335572"/>
            </a:xfrm>
            <a:prstGeom prst="roundRect">
              <a:avLst/>
            </a:prstGeom>
            <a:noFill/>
            <a:ln w="12700" cmpd="sng">
              <a:solidFill>
                <a:srgbClr val="00B0F0"/>
              </a:solidFill>
              <a:prstDash val="solid"/>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40" name="圆角矩形 39"/>
          <p:cNvSpPr/>
          <p:nvPr/>
        </p:nvSpPr>
        <p:spPr>
          <a:xfrm>
            <a:off x="5583238" y="2665413"/>
            <a:ext cx="906463" cy="447675"/>
          </a:xfrm>
          <a:prstGeom prst="roundRect">
            <a:avLst/>
          </a:prstGeom>
          <a:noFill/>
          <a:ln w="12700">
            <a:solidFill>
              <a:srgbClr val="00B0F0"/>
            </a:soli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2400" strike="noStrike" noProof="1">
                <a:solidFill>
                  <a:schemeClr val="bg1"/>
                </a:solidFill>
                <a:latin typeface="Impact" panose="020B0806030902050204" pitchFamily="34" charset="0"/>
                <a:ea typeface="微软雅黑" panose="020B0503020204020204" charset="-122"/>
              </a:rPr>
              <a:t>0 2</a:t>
            </a:r>
            <a:endParaRPr lang="en-US" altLang="zh-CN" sz="2400" strike="noStrike" noProof="1">
              <a:solidFill>
                <a:schemeClr val="bg1"/>
              </a:solidFill>
              <a:latin typeface="Impact" panose="020B0806030902050204" pitchFamily="34" charset="0"/>
              <a:ea typeface="微软雅黑" panose="020B0503020204020204" charset="-122"/>
            </a:endParaRPr>
          </a:p>
        </p:txBody>
      </p:sp>
      <p:sp>
        <p:nvSpPr>
          <p:cNvPr id="3087" name="TextBox 182"/>
          <p:cNvSpPr/>
          <p:nvPr/>
        </p:nvSpPr>
        <p:spPr>
          <a:xfrm>
            <a:off x="7777163" y="2663825"/>
            <a:ext cx="1243012" cy="463550"/>
          </a:xfrm>
          <a:prstGeom prst="roundRect">
            <a:avLst>
              <a:gd name="adj" fmla="val 16667"/>
            </a:avLst>
          </a:prstGeom>
          <a:noFill/>
          <a:ln w="9525">
            <a:noFill/>
          </a:ln>
        </p:spPr>
        <p:txBody>
          <a:bodyPr wrap="none" anchor="t">
            <a:spAutoFit/>
          </a:bodyPr>
          <a:lstStyle/>
          <a:p>
            <a:pPr lvl="0" algn="ctr"/>
            <a:r>
              <a:rPr lang="zh-CN" altLang="en-US" sz="2000" b="1" dirty="0">
                <a:solidFill>
                  <a:schemeClr val="bg1"/>
                </a:solidFill>
                <a:latin typeface="微软雅黑" panose="020B0503020204020204" charset="-122"/>
                <a:ea typeface="微软雅黑" panose="020B0503020204020204" charset="-122"/>
              </a:rPr>
              <a:t>系统功能</a:t>
            </a:r>
            <a:endParaRPr lang="zh-CN" altLang="en-US" sz="2000" b="1" dirty="0">
              <a:solidFill>
                <a:schemeClr val="bg1"/>
              </a:solidFill>
              <a:latin typeface="微软雅黑" panose="020B0503020204020204" charset="-122"/>
              <a:ea typeface="微软雅黑" panose="020B0503020204020204" charset="-122"/>
            </a:endParaRPr>
          </a:p>
        </p:txBody>
      </p:sp>
      <p:grpSp>
        <p:nvGrpSpPr>
          <p:cNvPr id="42" name="组合 41"/>
          <p:cNvGrpSpPr/>
          <p:nvPr/>
        </p:nvGrpSpPr>
        <p:grpSpPr>
          <a:xfrm>
            <a:off x="5510641" y="3593197"/>
            <a:ext cx="4767527" cy="576064"/>
            <a:chOff x="4384599" y="1561976"/>
            <a:chExt cx="3575645" cy="432048"/>
          </a:xfrm>
          <a:effectLst>
            <a:outerShdw blurRad="50800" dist="50800" dir="5400000" algn="ctr" rotWithShape="0">
              <a:srgbClr val="000000">
                <a:alpha val="100000"/>
              </a:srgbClr>
            </a:outerShdw>
          </a:effectLst>
        </p:grpSpPr>
        <p:sp>
          <p:nvSpPr>
            <p:cNvPr id="43" name="圆角矩形 42"/>
            <p:cNvSpPr/>
            <p:nvPr/>
          </p:nvSpPr>
          <p:spPr>
            <a:xfrm>
              <a:off x="4384599" y="1561976"/>
              <a:ext cx="3575645" cy="432048"/>
            </a:xfrm>
            <a:prstGeom prst="roundRect">
              <a:avLst/>
            </a:prstGeom>
            <a:noFill/>
            <a:ln w="12700" cmpd="sng">
              <a:solidFill>
                <a:srgbClr val="00B0F0"/>
              </a:solidFill>
              <a:prstDash val="solid"/>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44" name="圆角矩形 43"/>
            <p:cNvSpPr/>
            <p:nvPr/>
          </p:nvSpPr>
          <p:spPr>
            <a:xfrm>
              <a:off x="5223940" y="1610214"/>
              <a:ext cx="2664296" cy="335572"/>
            </a:xfrm>
            <a:prstGeom prst="roundRect">
              <a:avLst/>
            </a:prstGeom>
            <a:noFill/>
            <a:ln w="12700" cmpd="sng">
              <a:solidFill>
                <a:srgbClr val="00B0F0"/>
              </a:solidFill>
              <a:prstDash val="solid"/>
            </a:ln>
            <a:effectLst>
              <a:outerShdw blurRad="50800" dist="38100" dir="2700000" algn="tl" rotWithShape="0">
                <a:prstClr val="black">
                  <a:alpha val="30000"/>
                </a:prstClr>
              </a:outerShdw>
            </a:effectLst>
            <a:extLst>
              <a:ext uri="{909E8E84-426E-40DD-AFC4-6F175D3DCCD1}">
                <a14:hiddenFill xmlns:a14="http://schemas.microsoft.com/office/drawing/2010/main">
                  <a:gradFill flip="none" rotWithShape="1">
                    <a:gsLst>
                      <a:gs pos="0">
                        <a:schemeClr val="bg1">
                          <a:lumMod val="75000"/>
                        </a:schemeClr>
                      </a:gs>
                      <a:gs pos="50000">
                        <a:schemeClr val="bg1">
                          <a:lumMod val="95000"/>
                        </a:schemeClr>
                      </a:gs>
                      <a:gs pos="100000">
                        <a:schemeClr val="bg1"/>
                      </a:gs>
                    </a:gsLst>
                    <a:lin ang="27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45" name="圆角矩形 44"/>
          <p:cNvSpPr/>
          <p:nvPr/>
        </p:nvSpPr>
        <p:spPr>
          <a:xfrm>
            <a:off x="5583238" y="3657600"/>
            <a:ext cx="906463" cy="447675"/>
          </a:xfrm>
          <a:prstGeom prst="roundRect">
            <a:avLst/>
          </a:prstGeom>
          <a:noFill/>
          <a:ln w="12700" cmpd="sng">
            <a:solidFill>
              <a:srgbClr val="00B0F0"/>
            </a:solidFill>
            <a:prstDash val="solid"/>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2400" strike="noStrike" noProof="1">
                <a:solidFill>
                  <a:schemeClr val="bg1"/>
                </a:solidFill>
                <a:latin typeface="Impact" panose="020B0806030902050204" pitchFamily="34" charset="0"/>
                <a:ea typeface="微软雅黑" panose="020B0503020204020204" charset="-122"/>
              </a:rPr>
              <a:t>0 3</a:t>
            </a:r>
            <a:endParaRPr lang="en-US" altLang="zh-CN" sz="2400" strike="noStrike" noProof="1">
              <a:solidFill>
                <a:schemeClr val="bg1"/>
              </a:solidFill>
              <a:latin typeface="Impact" panose="020B0806030902050204" pitchFamily="34" charset="0"/>
              <a:ea typeface="微软雅黑" panose="020B0503020204020204" charset="-122"/>
            </a:endParaRPr>
          </a:p>
        </p:txBody>
      </p:sp>
      <p:sp>
        <p:nvSpPr>
          <p:cNvPr id="3090" name="TextBox 187"/>
          <p:cNvSpPr/>
          <p:nvPr/>
        </p:nvSpPr>
        <p:spPr>
          <a:xfrm>
            <a:off x="7323138" y="3656013"/>
            <a:ext cx="1589087" cy="441325"/>
          </a:xfrm>
          <a:prstGeom prst="roundRect">
            <a:avLst>
              <a:gd name="adj" fmla="val 16667"/>
            </a:avLst>
          </a:prstGeom>
          <a:noFill/>
          <a:ln w="9525">
            <a:noFill/>
          </a:ln>
        </p:spPr>
        <p:txBody>
          <a:bodyPr wrap="none" anchor="t">
            <a:spAutoFit/>
          </a:bodyPr>
          <a:lstStyle/>
          <a:p>
            <a:pPr lvl="0"/>
            <a:r>
              <a:rPr lang="zh-CN" altLang="en-US" sz="2000" b="1" dirty="0">
                <a:solidFill>
                  <a:srgbClr val="00B0F0"/>
                </a:solidFill>
                <a:latin typeface="微软雅黑" panose="020B0503020204020204" charset="-122"/>
                <a:ea typeface="微软雅黑" panose="020B0503020204020204" charset="-122"/>
              </a:rPr>
              <a:t>      </a:t>
            </a:r>
            <a:r>
              <a:rPr lang="zh-CN" altLang="en-US" sz="2000" b="1" dirty="0">
                <a:solidFill>
                  <a:schemeClr val="bg1"/>
                </a:solidFill>
                <a:latin typeface="微软雅黑" panose="020B0503020204020204" charset="-122"/>
                <a:ea typeface="微软雅黑" panose="020B0503020204020204" charset="-122"/>
              </a:rPr>
              <a:t>应用场合</a:t>
            </a:r>
            <a:endParaRPr lang="zh-CN" altLang="en-US" sz="2000" b="1" dirty="0">
              <a:solidFill>
                <a:schemeClr val="bg1"/>
              </a:solidFill>
              <a:latin typeface="微软雅黑" panose="020B0503020204020204" charset="-122"/>
              <a:ea typeface="微软雅黑" panose="020B0503020204020204" charset="-122"/>
            </a:endParaRPr>
          </a:p>
        </p:txBody>
      </p:sp>
      <p:grpSp>
        <p:nvGrpSpPr>
          <p:cNvPr id="48" name="组合 47"/>
          <p:cNvGrpSpPr/>
          <p:nvPr/>
        </p:nvGrpSpPr>
        <p:grpSpPr>
          <a:xfrm>
            <a:off x="5510641" y="4584542"/>
            <a:ext cx="4767527" cy="576064"/>
            <a:chOff x="4384599" y="1561976"/>
            <a:chExt cx="3575645" cy="432048"/>
          </a:xfrm>
          <a:effectLst>
            <a:outerShdw blurRad="50800" dist="50800" dir="5400000" algn="ctr" rotWithShape="0">
              <a:srgbClr val="000000">
                <a:alpha val="100000"/>
              </a:srgbClr>
            </a:outerShdw>
          </a:effectLst>
        </p:grpSpPr>
        <p:sp>
          <p:nvSpPr>
            <p:cNvPr id="49" name="圆角矩形 48"/>
            <p:cNvSpPr/>
            <p:nvPr/>
          </p:nvSpPr>
          <p:spPr>
            <a:xfrm>
              <a:off x="4384599" y="1561976"/>
              <a:ext cx="3575645" cy="432048"/>
            </a:xfrm>
            <a:prstGeom prst="roundRect">
              <a:avLst/>
            </a:prstGeom>
            <a:noFill/>
            <a:ln w="12700" cmpd="sng">
              <a:solidFill>
                <a:srgbClr val="00B0F0"/>
              </a:solidFill>
              <a:prstDash val="solid"/>
            </a:ln>
            <a:effectLst>
              <a:innerShdw blurRad="63500" dist="25400" dir="15600000">
                <a:prstClr val="black">
                  <a:alpha val="50000"/>
                </a:prstClr>
              </a:innerShdw>
            </a:effectLst>
            <a:extLst>
              <a:ext uri="{909E8E84-426E-40DD-AFC4-6F175D3DCCD1}">
                <a14:hiddenFill xmlns:a14="http://schemas.microsoft.com/office/drawing/2010/main">
                  <a:solidFill>
                    <a:srgbClr val="00B0F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50" name="圆角矩形 49"/>
            <p:cNvSpPr/>
            <p:nvPr/>
          </p:nvSpPr>
          <p:spPr>
            <a:xfrm>
              <a:off x="5222887" y="1610214"/>
              <a:ext cx="2664296" cy="335572"/>
            </a:xfrm>
            <a:prstGeom prst="roundRect">
              <a:avLst/>
            </a:prstGeom>
            <a:noFill/>
            <a:ln w="12700" cmpd="sng">
              <a:solidFill>
                <a:srgbClr val="00B0F0"/>
              </a:solidFill>
              <a:prstDash val="solid"/>
            </a:ln>
            <a:effectLst>
              <a:outerShdw blurRad="50800" dist="38100" dir="2700000" algn="tl" rotWithShape="0">
                <a:prstClr val="black">
                  <a:alpha val="30000"/>
                </a:prstClr>
              </a:outerShdw>
            </a:effectLst>
            <a:extLst>
              <a:ext uri="{909E8E84-426E-40DD-AFC4-6F175D3DCCD1}">
                <a14:hiddenFill xmlns:a14="http://schemas.microsoft.com/office/drawing/2010/main">
                  <a:gradFill flip="none" rotWithShape="1">
                    <a:gsLst>
                      <a:gs pos="0">
                        <a:schemeClr val="bg1">
                          <a:lumMod val="75000"/>
                        </a:schemeClr>
                      </a:gs>
                      <a:gs pos="50000">
                        <a:schemeClr val="bg1">
                          <a:lumMod val="95000"/>
                        </a:schemeClr>
                      </a:gs>
                      <a:gs pos="100000">
                        <a:schemeClr val="bg1"/>
                      </a:gs>
                    </a:gsLst>
                    <a:lin ang="27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51" name="圆角矩形 50"/>
          <p:cNvSpPr/>
          <p:nvPr/>
        </p:nvSpPr>
        <p:spPr>
          <a:xfrm>
            <a:off x="5578475" y="4640263"/>
            <a:ext cx="906463" cy="447675"/>
          </a:xfrm>
          <a:prstGeom prst="roundRect">
            <a:avLst/>
          </a:prstGeom>
          <a:noFill/>
          <a:ln w="12700">
            <a:solidFill>
              <a:srgbClr val="00B0F0"/>
            </a:solidFill>
          </a:ln>
          <a:effectLst>
            <a:outerShdw blurRad="50800" dist="38100" dir="2700000" algn="tl" rotWithShape="0">
              <a:prstClr val="black">
                <a:alpha val="30000"/>
              </a:prstClr>
            </a:outerShdw>
          </a:effectLst>
          <a:extLst>
            <a:ext uri="{909E8E84-426E-40DD-AFC4-6F175D3DCCD1}">
              <a14:hiddenFill xmlns:a14="http://schemas.microsoft.com/office/drawing/2010/main">
                <a:gradFill flip="none" rotWithShape="1">
                  <a:gsLst>
                    <a:gs pos="0">
                      <a:schemeClr val="bg1">
                        <a:lumMod val="75000"/>
                      </a:schemeClr>
                    </a:gs>
                    <a:gs pos="50000">
                      <a:schemeClr val="bg1">
                        <a:lumMod val="95000"/>
                      </a:schemeClr>
                    </a:gs>
                    <a:gs pos="100000">
                      <a:schemeClr val="bg1"/>
                    </a:gs>
                  </a:gsLst>
                  <a:lin ang="27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2400" strike="noStrike" noProof="1">
                <a:solidFill>
                  <a:schemeClr val="bg1"/>
                </a:solidFill>
                <a:latin typeface="Impact" panose="020B0806030902050204" pitchFamily="34" charset="0"/>
                <a:ea typeface="微软雅黑" panose="020B0503020204020204" charset="-122"/>
              </a:rPr>
              <a:t>0 4</a:t>
            </a:r>
            <a:endParaRPr lang="en-US" altLang="zh-CN" sz="2400" strike="noStrike" noProof="1">
              <a:solidFill>
                <a:schemeClr val="bg1"/>
              </a:solidFill>
              <a:latin typeface="Impact" panose="020B0806030902050204" pitchFamily="34" charset="0"/>
              <a:ea typeface="微软雅黑" panose="020B0503020204020204" charset="-122"/>
            </a:endParaRPr>
          </a:p>
        </p:txBody>
      </p:sp>
      <p:sp>
        <p:nvSpPr>
          <p:cNvPr id="3093" name="TextBox 192"/>
          <p:cNvSpPr/>
          <p:nvPr/>
        </p:nvSpPr>
        <p:spPr>
          <a:xfrm>
            <a:off x="7770813" y="4662488"/>
            <a:ext cx="1247775" cy="439737"/>
          </a:xfrm>
          <a:prstGeom prst="roundRect">
            <a:avLst>
              <a:gd name="adj" fmla="val 16667"/>
            </a:avLst>
          </a:prstGeom>
          <a:noFill/>
          <a:ln w="9525">
            <a:noFill/>
          </a:ln>
        </p:spPr>
        <p:txBody>
          <a:bodyPr wrap="none" anchor="t">
            <a:spAutoFit/>
          </a:bodyPr>
          <a:lstStyle/>
          <a:p>
            <a:pPr lvl="0" algn="ctr"/>
            <a:r>
              <a:rPr lang="zh-CN" altLang="en-US" sz="2000" b="1" dirty="0">
                <a:solidFill>
                  <a:schemeClr val="bg1"/>
                </a:solidFill>
                <a:latin typeface="微软雅黑" panose="020B0503020204020204" charset="-122"/>
                <a:ea typeface="微软雅黑" panose="020B0503020204020204" charset="-122"/>
              </a:rPr>
              <a:t>关于我们</a:t>
            </a:r>
            <a:endParaRPr lang="zh-CN" altLang="en-US" sz="2000" b="1" dirty="0">
              <a:solidFill>
                <a:schemeClr val="bg1"/>
              </a:solidFill>
              <a:latin typeface="微软雅黑" panose="020B0503020204020204" charset="-122"/>
              <a:ea typeface="微软雅黑" panose="020B0503020204020204" charset="-122"/>
            </a:endParaRPr>
          </a:p>
        </p:txBody>
      </p:sp>
    </p:spTree>
  </p:cSld>
  <p:clrMapOvr>
    <a:masterClrMapping/>
  </p:clrMapOvr>
  <p:transition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图片 5" descr="ppt科技背景4"/>
          <p:cNvPicPr>
            <a:picLocks noChangeAspect="1"/>
          </p:cNvPicPr>
          <p:nvPr/>
        </p:nvPicPr>
        <p:blipFill>
          <a:blip r:embed="rId1"/>
          <a:stretch>
            <a:fillRect/>
          </a:stretch>
        </p:blipFill>
        <p:spPr>
          <a:xfrm>
            <a:off x="-57785" y="-12065"/>
            <a:ext cx="12259310" cy="6864350"/>
          </a:xfrm>
          <a:prstGeom prst="rect">
            <a:avLst/>
          </a:prstGeom>
          <a:noFill/>
          <a:ln w="9525">
            <a:noFill/>
            <a:miter/>
          </a:ln>
        </p:spPr>
      </p:pic>
      <p:grpSp>
        <p:nvGrpSpPr>
          <p:cNvPr id="10242" name="组合 2"/>
          <p:cNvGrpSpPr/>
          <p:nvPr/>
        </p:nvGrpSpPr>
        <p:grpSpPr>
          <a:xfrm>
            <a:off x="428625" y="249238"/>
            <a:ext cx="830263" cy="744537"/>
            <a:chOff x="1719" y="3207"/>
            <a:chExt cx="5207" cy="4676"/>
          </a:xfrm>
        </p:grpSpPr>
        <p:sp>
          <p:nvSpPr>
            <p:cNvPr id="31" name="任意多边形 30"/>
            <p:cNvSpPr/>
            <p:nvPr/>
          </p:nvSpPr>
          <p:spPr>
            <a:xfrm>
              <a:off x="2229" y="3665"/>
              <a:ext cx="4187" cy="37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6350">
              <a:solidFill>
                <a:srgbClr val="00B0F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4" name="任意多边形 23"/>
            <p:cNvSpPr/>
            <p:nvPr/>
          </p:nvSpPr>
          <p:spPr>
            <a:xfrm>
              <a:off x="1719" y="3207"/>
              <a:ext cx="5207" cy="467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12700">
              <a:solidFill>
                <a:srgbClr val="00B0F0">
                  <a:alpha val="56000"/>
                </a:srgb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0245" name="文本框 1"/>
          <p:cNvSpPr txBox="1"/>
          <p:nvPr/>
        </p:nvSpPr>
        <p:spPr>
          <a:xfrm>
            <a:off x="550863" y="412750"/>
            <a:ext cx="575799" cy="400110"/>
          </a:xfrm>
          <a:prstGeom prst="rect">
            <a:avLst/>
          </a:prstGeom>
          <a:noFill/>
          <a:ln w="9525">
            <a:noFill/>
            <a:miter/>
          </a:ln>
        </p:spPr>
        <p:txBody>
          <a:bodyPr wrap="none" anchor="t">
            <a:spAutoFit/>
          </a:bodyPr>
          <a:lstStyle/>
          <a:p>
            <a:pPr lvl="0"/>
            <a:r>
              <a:rPr lang="en-US" altLang="zh-CN" sz="2000" b="1" smtClean="0">
                <a:solidFill>
                  <a:srgbClr val="00B0F0"/>
                </a:solidFill>
                <a:latin typeface="微软雅黑" panose="020B0503020204020204" charset="-122"/>
                <a:ea typeface="微软雅黑" panose="020B0503020204020204" charset="-122"/>
              </a:rPr>
              <a:t>3.4</a:t>
            </a:r>
            <a:endParaRPr lang="en-US" altLang="zh-CN" sz="2000" b="1">
              <a:solidFill>
                <a:srgbClr val="00B0F0"/>
              </a:solidFill>
              <a:latin typeface="微软雅黑" panose="020B0503020204020204" charset="-122"/>
              <a:ea typeface="微软雅黑" panose="020B0503020204020204" charset="-122"/>
            </a:endParaRPr>
          </a:p>
        </p:txBody>
      </p:sp>
      <p:sp>
        <p:nvSpPr>
          <p:cNvPr id="10246" name="文本框 3"/>
          <p:cNvSpPr txBox="1"/>
          <p:nvPr/>
        </p:nvSpPr>
        <p:spPr>
          <a:xfrm>
            <a:off x="1308100" y="344805"/>
            <a:ext cx="10570862" cy="521970"/>
          </a:xfrm>
          <a:prstGeom prst="rect">
            <a:avLst/>
          </a:prstGeom>
          <a:noFill/>
          <a:ln w="9525">
            <a:noFill/>
            <a:miter/>
          </a:ln>
        </p:spPr>
        <p:txBody>
          <a:bodyPr wrap="square" anchor="t">
            <a:spAutoFit/>
          </a:bodyPr>
          <a:lstStyle/>
          <a:p>
            <a:pPr lvl="0"/>
            <a:r>
              <a:rPr lang="zh-CN" altLang="en-US" sz="2800" b="1" smtClean="0">
                <a:solidFill>
                  <a:schemeClr val="bg1"/>
                </a:solidFill>
                <a:latin typeface="微软雅黑" panose="020B0503020204020204" charset="-122"/>
                <a:ea typeface="微软雅黑" panose="020B0503020204020204" charset="-122"/>
              </a:rPr>
              <a:t>助力消防系统</a:t>
            </a:r>
            <a:endParaRPr lang="zh-CN" altLang="en-US" sz="2800" b="1">
              <a:solidFill>
                <a:schemeClr val="bg1"/>
              </a:solidFill>
              <a:latin typeface="微软雅黑" panose="020B0503020204020204" charset="-122"/>
              <a:ea typeface="微软雅黑" panose="020B0503020204020204" charset="-122"/>
            </a:endParaRPr>
          </a:p>
        </p:txBody>
      </p:sp>
      <p:sp>
        <p:nvSpPr>
          <p:cNvPr id="10247" name="文本框 54"/>
          <p:cNvSpPr txBox="1"/>
          <p:nvPr/>
        </p:nvSpPr>
        <p:spPr>
          <a:xfrm>
            <a:off x="1337310" y="957580"/>
            <a:ext cx="9961493" cy="615553"/>
          </a:xfrm>
          <a:prstGeom prst="rect">
            <a:avLst/>
          </a:prstGeom>
          <a:noFill/>
          <a:ln w="9525">
            <a:noFill/>
            <a:miter/>
          </a:ln>
        </p:spPr>
        <p:txBody>
          <a:bodyPr wrap="square" anchor="t">
            <a:spAutoFit/>
          </a:bodyPr>
          <a:lstStyle/>
          <a:p>
            <a:pPr algn="l" fontAlgn="auto">
              <a:defRPr/>
            </a:pPr>
            <a:r>
              <a:rPr lang="zh-CN" altLang="en-US" sz="2000" b="1" noProof="1" smtClean="0">
                <a:solidFill>
                  <a:srgbClr val="00B0F0"/>
                </a:solidFill>
                <a:latin typeface="微软雅黑" panose="020B0503020204020204" charset="-122"/>
                <a:ea typeface="微软雅黑" panose="020B0503020204020204" charset="-122"/>
                <a:sym typeface="+mn-ea"/>
              </a:rPr>
              <a:t>通过</a:t>
            </a:r>
            <a:r>
              <a:rPr lang="zh-CN" altLang="en-US" sz="1400" noProof="1" smtClean="0">
                <a:solidFill>
                  <a:schemeClr val="bg1">
                    <a:lumMod val="95000"/>
                  </a:schemeClr>
                </a:solidFill>
                <a:latin typeface="微软雅黑" panose="020B0503020204020204" charset="-122"/>
                <a:ea typeface="微软雅黑" panose="020B0503020204020204" charset="-122"/>
                <a:sym typeface="+mn-ea"/>
              </a:rPr>
              <a:t>社区易燃、易爆点监测，家居水、电、煤气环境监测，异常数据事件实时分析，单元出入口、业主手机</a:t>
            </a:r>
            <a:r>
              <a:rPr lang="en-US" altLang="zh-CN" sz="1400" noProof="1" smtClean="0">
                <a:solidFill>
                  <a:schemeClr val="bg1">
                    <a:lumMod val="95000"/>
                  </a:schemeClr>
                </a:solidFill>
                <a:latin typeface="微软雅黑" panose="020B0503020204020204" charset="-122"/>
                <a:ea typeface="微软雅黑" panose="020B0503020204020204" charset="-122"/>
                <a:sym typeface="+mn-ea"/>
              </a:rPr>
              <a:t>APP</a:t>
            </a:r>
            <a:r>
              <a:rPr lang="zh-CN" altLang="en-US" sz="1400" noProof="1" smtClean="0">
                <a:solidFill>
                  <a:schemeClr val="bg1">
                    <a:lumMod val="95000"/>
                  </a:schemeClr>
                </a:solidFill>
                <a:latin typeface="微软雅黑" panose="020B0503020204020204" charset="-122"/>
                <a:ea typeface="微软雅黑" panose="020B0503020204020204" charset="-122"/>
                <a:sym typeface="+mn-ea"/>
              </a:rPr>
              <a:t>等多媒体信息发布平台。</a:t>
            </a:r>
            <a:endParaRPr lang="zh-CN" altLang="en-US" sz="1400" dirty="0">
              <a:solidFill>
                <a:schemeClr val="bg1">
                  <a:lumMod val="95000"/>
                </a:schemeClr>
              </a:solidFill>
              <a:latin typeface="微软雅黑" panose="020B0503020204020204" charset="-122"/>
              <a:ea typeface="微软雅黑" panose="020B0503020204020204" charset="-122"/>
              <a:sym typeface="+mn-ea"/>
            </a:endParaRPr>
          </a:p>
        </p:txBody>
      </p:sp>
      <p:sp>
        <p:nvSpPr>
          <p:cNvPr id="10" name="文本框 9"/>
          <p:cNvSpPr txBox="1"/>
          <p:nvPr/>
        </p:nvSpPr>
        <p:spPr>
          <a:xfrm>
            <a:off x="6173704" y="2679315"/>
            <a:ext cx="5801360" cy="1791260"/>
          </a:xfrm>
          <a:prstGeom prst="rect">
            <a:avLst/>
          </a:prstGeom>
          <a:noFill/>
        </p:spPr>
        <p:txBody>
          <a:bodyPr wrap="square" rtlCol="0">
            <a:spAutoFit/>
          </a:bodyPr>
          <a:lstStyle/>
          <a:p>
            <a:pPr>
              <a:lnSpc>
                <a:spcPct val="120000"/>
              </a:lnSpc>
              <a:buClr>
                <a:srgbClr val="00B0F0"/>
              </a:buClr>
            </a:pPr>
            <a:r>
              <a:rPr lang="zh-CN" altLang="en-US" sz="2000" b="1" smtClean="0">
                <a:solidFill>
                  <a:srgbClr val="00B0F0"/>
                </a:solidFill>
                <a:latin typeface="微软雅黑" panose="020B0503020204020204" charset="-122"/>
                <a:ea typeface="微软雅黑" panose="020B0503020204020204" charset="-122"/>
              </a:rPr>
              <a:t>助力消防系统</a:t>
            </a:r>
            <a:endParaRPr lang="en-US" altLang="zh-CN" sz="2000" b="1">
              <a:solidFill>
                <a:srgbClr val="00B0F0"/>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endParaRPr lang="en-US" altLang="zh-CN" sz="1200" smtClean="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r>
              <a:rPr lang="zh-CN" altLang="en-US" sz="1200" smtClean="0">
                <a:solidFill>
                  <a:schemeClr val="bg1">
                    <a:lumMod val="85000"/>
                  </a:schemeClr>
                </a:solidFill>
                <a:latin typeface="微软雅黑" panose="020B0503020204020204" charset="-122"/>
                <a:ea typeface="微软雅黑" panose="020B0503020204020204" charset="-122"/>
              </a:rPr>
              <a:t>社区、家居消防预防管理；</a:t>
            </a:r>
            <a:endParaRPr lang="zh-CN" altLang="en-US" sz="120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r>
              <a:rPr lang="zh-CN" altLang="en-US" sz="1200" smtClean="0">
                <a:solidFill>
                  <a:schemeClr val="bg1">
                    <a:lumMod val="85000"/>
                  </a:schemeClr>
                </a:solidFill>
                <a:latin typeface="微软雅黑" panose="020B0503020204020204" charset="-122"/>
                <a:ea typeface="微软雅黑" panose="020B0503020204020204" charset="-122"/>
              </a:rPr>
              <a:t>消防事件预警；</a:t>
            </a:r>
            <a:endParaRPr lang="en-US" altLang="zh-CN" sz="1200" smtClean="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r>
              <a:rPr lang="zh-CN" altLang="en-US" sz="1200">
                <a:solidFill>
                  <a:schemeClr val="bg1">
                    <a:lumMod val="85000"/>
                  </a:schemeClr>
                </a:solidFill>
                <a:latin typeface="微软雅黑" panose="020B0503020204020204" charset="-122"/>
                <a:ea typeface="微软雅黑" panose="020B0503020204020204" charset="-122"/>
              </a:rPr>
              <a:t>消防</a:t>
            </a:r>
            <a:r>
              <a:rPr lang="zh-CN" altLang="en-US" sz="1200" smtClean="0">
                <a:solidFill>
                  <a:schemeClr val="bg1">
                    <a:lumMod val="85000"/>
                  </a:schemeClr>
                </a:solidFill>
                <a:latin typeface="微软雅黑" panose="020B0503020204020204" charset="-122"/>
                <a:ea typeface="微软雅黑" panose="020B0503020204020204" charset="-122"/>
              </a:rPr>
              <a:t>、物业、社会力量平台联动快速处理；</a:t>
            </a:r>
            <a:endParaRPr lang="en-US" altLang="zh-CN" sz="1200" smtClean="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r>
              <a:rPr lang="zh-CN" altLang="en-US" sz="1200" smtClean="0">
                <a:solidFill>
                  <a:schemeClr val="bg1">
                    <a:lumMod val="85000"/>
                  </a:schemeClr>
                </a:solidFill>
                <a:latin typeface="微软雅黑" panose="020B0503020204020204" charset="-122"/>
                <a:ea typeface="微软雅黑" panose="020B0503020204020204" charset="-122"/>
              </a:rPr>
              <a:t>普及宣传消防思想。</a:t>
            </a:r>
            <a:endParaRPr lang="en-US" altLang="zh-CN" sz="1200" smtClean="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endParaRPr lang="zh-CN" altLang="en-US" sz="1200">
              <a:solidFill>
                <a:schemeClr val="bg1">
                  <a:lumMod val="85000"/>
                </a:schemeClr>
              </a:solidFill>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7515" y="2340110"/>
            <a:ext cx="3840000" cy="2160000"/>
          </a:xfrm>
          <a:prstGeom prst="rect">
            <a:avLst/>
          </a:prstGeom>
        </p:spPr>
      </p:pic>
    </p:spTree>
  </p:cSld>
  <p:clrMapOvr>
    <a:masterClrMapping/>
  </p:clrMapOvr>
  <p:transition advTm="3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图片 5" descr="ppt科技背景4"/>
          <p:cNvPicPr>
            <a:picLocks noChangeAspect="1"/>
          </p:cNvPicPr>
          <p:nvPr/>
        </p:nvPicPr>
        <p:blipFill>
          <a:blip r:embed="rId1"/>
          <a:stretch>
            <a:fillRect/>
          </a:stretch>
        </p:blipFill>
        <p:spPr>
          <a:xfrm>
            <a:off x="-57785" y="-12065"/>
            <a:ext cx="12259310" cy="6864350"/>
          </a:xfrm>
          <a:prstGeom prst="rect">
            <a:avLst/>
          </a:prstGeom>
          <a:noFill/>
          <a:ln w="9525">
            <a:noFill/>
            <a:miter/>
          </a:ln>
        </p:spPr>
      </p:pic>
      <p:grpSp>
        <p:nvGrpSpPr>
          <p:cNvPr id="10242" name="组合 2"/>
          <p:cNvGrpSpPr/>
          <p:nvPr/>
        </p:nvGrpSpPr>
        <p:grpSpPr>
          <a:xfrm>
            <a:off x="428625" y="249238"/>
            <a:ext cx="830263" cy="744537"/>
            <a:chOff x="1719" y="3207"/>
            <a:chExt cx="5207" cy="4676"/>
          </a:xfrm>
        </p:grpSpPr>
        <p:sp>
          <p:nvSpPr>
            <p:cNvPr id="31" name="任意多边形 30"/>
            <p:cNvSpPr/>
            <p:nvPr/>
          </p:nvSpPr>
          <p:spPr>
            <a:xfrm>
              <a:off x="2229" y="3665"/>
              <a:ext cx="4187" cy="37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6350">
              <a:solidFill>
                <a:srgbClr val="00B0F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4" name="任意多边形 23"/>
            <p:cNvSpPr/>
            <p:nvPr/>
          </p:nvSpPr>
          <p:spPr>
            <a:xfrm>
              <a:off x="1719" y="3207"/>
              <a:ext cx="5207" cy="467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12700">
              <a:solidFill>
                <a:srgbClr val="00B0F0">
                  <a:alpha val="56000"/>
                </a:srgb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0245" name="文本框 1"/>
          <p:cNvSpPr txBox="1"/>
          <p:nvPr/>
        </p:nvSpPr>
        <p:spPr>
          <a:xfrm>
            <a:off x="550863" y="412750"/>
            <a:ext cx="575799" cy="400110"/>
          </a:xfrm>
          <a:prstGeom prst="rect">
            <a:avLst/>
          </a:prstGeom>
          <a:noFill/>
          <a:ln w="9525">
            <a:noFill/>
            <a:miter/>
          </a:ln>
        </p:spPr>
        <p:txBody>
          <a:bodyPr wrap="none" anchor="t">
            <a:spAutoFit/>
          </a:bodyPr>
          <a:lstStyle/>
          <a:p>
            <a:pPr lvl="0"/>
            <a:r>
              <a:rPr lang="en-US" altLang="zh-CN" sz="2000" b="1" smtClean="0">
                <a:solidFill>
                  <a:srgbClr val="00B0F0"/>
                </a:solidFill>
                <a:latin typeface="微软雅黑" panose="020B0503020204020204" charset="-122"/>
                <a:ea typeface="微软雅黑" panose="020B0503020204020204" charset="-122"/>
              </a:rPr>
              <a:t>3.5</a:t>
            </a:r>
            <a:endParaRPr lang="en-US" altLang="zh-CN" sz="2000" b="1">
              <a:solidFill>
                <a:srgbClr val="00B0F0"/>
              </a:solidFill>
              <a:latin typeface="微软雅黑" panose="020B0503020204020204" charset="-122"/>
              <a:ea typeface="微软雅黑" panose="020B0503020204020204" charset="-122"/>
            </a:endParaRPr>
          </a:p>
        </p:txBody>
      </p:sp>
      <p:sp>
        <p:nvSpPr>
          <p:cNvPr id="10246" name="文本框 3"/>
          <p:cNvSpPr txBox="1"/>
          <p:nvPr/>
        </p:nvSpPr>
        <p:spPr>
          <a:xfrm>
            <a:off x="1308100" y="344805"/>
            <a:ext cx="10570862" cy="521970"/>
          </a:xfrm>
          <a:prstGeom prst="rect">
            <a:avLst/>
          </a:prstGeom>
          <a:noFill/>
          <a:ln w="9525">
            <a:noFill/>
            <a:miter/>
          </a:ln>
        </p:spPr>
        <p:txBody>
          <a:bodyPr wrap="square" anchor="t">
            <a:spAutoFit/>
          </a:bodyPr>
          <a:lstStyle/>
          <a:p>
            <a:pPr lvl="0"/>
            <a:r>
              <a:rPr lang="zh-CN" altLang="en-US" sz="2800" b="1" smtClean="0">
                <a:solidFill>
                  <a:schemeClr val="bg1"/>
                </a:solidFill>
                <a:latin typeface="微软雅黑" panose="020B0503020204020204" charset="-122"/>
                <a:ea typeface="微软雅黑" panose="020B0503020204020204" charset="-122"/>
              </a:rPr>
              <a:t>助力卫生系统</a:t>
            </a:r>
            <a:endParaRPr lang="zh-CN" altLang="en-US" sz="2800" b="1">
              <a:solidFill>
                <a:schemeClr val="bg1"/>
              </a:solidFill>
              <a:latin typeface="微软雅黑" panose="020B0503020204020204" charset="-122"/>
              <a:ea typeface="微软雅黑" panose="020B0503020204020204" charset="-122"/>
            </a:endParaRPr>
          </a:p>
        </p:txBody>
      </p:sp>
      <p:sp>
        <p:nvSpPr>
          <p:cNvPr id="10247" name="文本框 54"/>
          <p:cNvSpPr txBox="1"/>
          <p:nvPr/>
        </p:nvSpPr>
        <p:spPr>
          <a:xfrm>
            <a:off x="1337310" y="957580"/>
            <a:ext cx="9961493" cy="400110"/>
          </a:xfrm>
          <a:prstGeom prst="rect">
            <a:avLst/>
          </a:prstGeom>
          <a:noFill/>
          <a:ln w="9525">
            <a:noFill/>
            <a:miter/>
          </a:ln>
        </p:spPr>
        <p:txBody>
          <a:bodyPr wrap="square" anchor="t">
            <a:spAutoFit/>
          </a:bodyPr>
          <a:lstStyle/>
          <a:p>
            <a:pPr algn="l" fontAlgn="auto">
              <a:defRPr/>
            </a:pPr>
            <a:r>
              <a:rPr lang="zh-CN" altLang="en-US" sz="2000" b="1" noProof="1">
                <a:solidFill>
                  <a:srgbClr val="00B0F0"/>
                </a:solidFill>
                <a:latin typeface="微软雅黑" panose="020B0503020204020204" charset="-122"/>
                <a:ea typeface="微软雅黑" panose="020B0503020204020204" charset="-122"/>
                <a:sym typeface="+mn-ea"/>
              </a:rPr>
              <a:t>通过</a:t>
            </a:r>
            <a:r>
              <a:rPr lang="zh-CN" altLang="en-US" sz="1400" noProof="1" smtClean="0">
                <a:solidFill>
                  <a:schemeClr val="bg1">
                    <a:lumMod val="95000"/>
                  </a:schemeClr>
                </a:solidFill>
                <a:latin typeface="微软雅黑" panose="020B0503020204020204" charset="-122"/>
                <a:ea typeface="微软雅黑" panose="020B0503020204020204" charset="-122"/>
                <a:sym typeface="+mn-ea"/>
              </a:rPr>
              <a:t>社区实有重点关注出入、流动人员信息采集，单元出入口、业主手机</a:t>
            </a:r>
            <a:r>
              <a:rPr lang="en-US" altLang="zh-CN" sz="1400" noProof="1" smtClean="0">
                <a:solidFill>
                  <a:schemeClr val="bg1">
                    <a:lumMod val="95000"/>
                  </a:schemeClr>
                </a:solidFill>
                <a:latin typeface="微软雅黑" panose="020B0503020204020204" charset="-122"/>
                <a:ea typeface="微软雅黑" panose="020B0503020204020204" charset="-122"/>
                <a:sym typeface="+mn-ea"/>
              </a:rPr>
              <a:t>APP</a:t>
            </a:r>
            <a:r>
              <a:rPr lang="zh-CN" altLang="en-US" sz="1400" noProof="1" smtClean="0">
                <a:solidFill>
                  <a:schemeClr val="bg1">
                    <a:lumMod val="95000"/>
                  </a:schemeClr>
                </a:solidFill>
                <a:latin typeface="微软雅黑" panose="020B0503020204020204" charset="-122"/>
                <a:ea typeface="微软雅黑" panose="020B0503020204020204" charset="-122"/>
                <a:sym typeface="+mn-ea"/>
              </a:rPr>
              <a:t>等多媒体信息发布平台。</a:t>
            </a:r>
            <a:endParaRPr lang="zh-CN" altLang="en-US" sz="1400" dirty="0">
              <a:solidFill>
                <a:schemeClr val="bg1">
                  <a:lumMod val="95000"/>
                </a:schemeClr>
              </a:solidFill>
              <a:latin typeface="微软雅黑" panose="020B0503020204020204" charset="-122"/>
              <a:ea typeface="微软雅黑" panose="020B0503020204020204" charset="-122"/>
              <a:sym typeface="+mn-ea"/>
            </a:endParaRPr>
          </a:p>
        </p:txBody>
      </p:sp>
      <p:sp>
        <p:nvSpPr>
          <p:cNvPr id="10" name="文本框 9"/>
          <p:cNvSpPr txBox="1"/>
          <p:nvPr/>
        </p:nvSpPr>
        <p:spPr>
          <a:xfrm>
            <a:off x="6173704" y="2679315"/>
            <a:ext cx="5801360" cy="1569660"/>
          </a:xfrm>
          <a:prstGeom prst="rect">
            <a:avLst/>
          </a:prstGeom>
          <a:noFill/>
        </p:spPr>
        <p:txBody>
          <a:bodyPr wrap="square" rtlCol="0">
            <a:spAutoFit/>
          </a:bodyPr>
          <a:lstStyle/>
          <a:p>
            <a:pPr>
              <a:lnSpc>
                <a:spcPct val="120000"/>
              </a:lnSpc>
              <a:buClr>
                <a:srgbClr val="00B0F0"/>
              </a:buClr>
            </a:pPr>
            <a:r>
              <a:rPr lang="zh-CN" altLang="en-US" sz="2000" b="1" smtClean="0">
                <a:solidFill>
                  <a:srgbClr val="00B0F0"/>
                </a:solidFill>
                <a:latin typeface="微软雅黑" panose="020B0503020204020204" charset="-122"/>
                <a:ea typeface="微软雅黑" panose="020B0503020204020204" charset="-122"/>
              </a:rPr>
              <a:t>助力卫生系统</a:t>
            </a:r>
            <a:endParaRPr lang="en-US" altLang="zh-CN" sz="2000" b="1">
              <a:solidFill>
                <a:srgbClr val="00B0F0"/>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endParaRPr lang="en-US" altLang="zh-CN" sz="1200" smtClean="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r>
              <a:rPr lang="zh-CN" altLang="en-US" sz="1200" smtClean="0">
                <a:solidFill>
                  <a:schemeClr val="bg1">
                    <a:lumMod val="85000"/>
                  </a:schemeClr>
                </a:solidFill>
                <a:latin typeface="微软雅黑" panose="020B0503020204020204" charset="-122"/>
                <a:ea typeface="微软雅黑" panose="020B0503020204020204" charset="-122"/>
              </a:rPr>
              <a:t>重点人员监督、管理，预防传染、空置疫情蔓延；</a:t>
            </a:r>
            <a:endParaRPr lang="zh-CN" altLang="en-US" sz="120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r>
              <a:rPr lang="zh-CN" altLang="en-US" sz="1200" smtClean="0">
                <a:solidFill>
                  <a:schemeClr val="bg1">
                    <a:lumMod val="85000"/>
                  </a:schemeClr>
                </a:solidFill>
                <a:latin typeface="微软雅黑" panose="020B0503020204020204" charset="-122"/>
                <a:ea typeface="微软雅黑" panose="020B0503020204020204" charset="-122"/>
              </a:rPr>
              <a:t>用水、社区卫生环境监测；</a:t>
            </a:r>
            <a:endParaRPr lang="en-US" altLang="zh-CN" sz="1200" smtClean="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r>
              <a:rPr lang="zh-CN" altLang="en-US" sz="1200" smtClean="0">
                <a:solidFill>
                  <a:schemeClr val="bg1">
                    <a:lumMod val="85000"/>
                  </a:schemeClr>
                </a:solidFill>
                <a:latin typeface="微软雅黑" panose="020B0503020204020204" charset="-122"/>
                <a:ea typeface="微软雅黑" panose="020B0503020204020204" charset="-122"/>
              </a:rPr>
              <a:t>卫生、医疗知识宣讲。</a:t>
            </a:r>
            <a:endParaRPr lang="en-US" altLang="zh-CN" sz="1200" smtClean="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endParaRPr lang="zh-CN" altLang="en-US" sz="1200">
              <a:solidFill>
                <a:schemeClr val="bg1">
                  <a:lumMod val="85000"/>
                </a:schemeClr>
              </a:solidFill>
              <a:latin typeface="微软雅黑" panose="020B0503020204020204" charset="-122"/>
              <a:ea typeface="微软雅黑" panose="020B0503020204020204" charset="-122"/>
            </a:endParaRP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396" y="2200507"/>
            <a:ext cx="3840000" cy="2160000"/>
          </a:xfrm>
          <a:prstGeom prst="rect">
            <a:avLst/>
          </a:prstGeom>
        </p:spPr>
      </p:pic>
    </p:spTree>
  </p:cSld>
  <p:clrMapOvr>
    <a:masterClrMapping/>
  </p:clrMapOvr>
  <p:transition advTm="3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图片 5" descr="ppt科技背景4"/>
          <p:cNvPicPr>
            <a:picLocks noChangeAspect="1"/>
          </p:cNvPicPr>
          <p:nvPr/>
        </p:nvPicPr>
        <p:blipFill>
          <a:blip r:embed="rId1"/>
          <a:stretch>
            <a:fillRect/>
          </a:stretch>
        </p:blipFill>
        <p:spPr>
          <a:xfrm>
            <a:off x="-57785" y="-12065"/>
            <a:ext cx="12259310" cy="6864350"/>
          </a:xfrm>
          <a:prstGeom prst="rect">
            <a:avLst/>
          </a:prstGeom>
          <a:noFill/>
          <a:ln w="9525">
            <a:noFill/>
            <a:miter/>
          </a:ln>
        </p:spPr>
      </p:pic>
      <p:grpSp>
        <p:nvGrpSpPr>
          <p:cNvPr id="10242" name="组合 2"/>
          <p:cNvGrpSpPr/>
          <p:nvPr/>
        </p:nvGrpSpPr>
        <p:grpSpPr>
          <a:xfrm>
            <a:off x="428625" y="249238"/>
            <a:ext cx="830263" cy="744537"/>
            <a:chOff x="1719" y="3207"/>
            <a:chExt cx="5207" cy="4676"/>
          </a:xfrm>
        </p:grpSpPr>
        <p:sp>
          <p:nvSpPr>
            <p:cNvPr id="31" name="任意多边形 30"/>
            <p:cNvSpPr/>
            <p:nvPr/>
          </p:nvSpPr>
          <p:spPr>
            <a:xfrm>
              <a:off x="2229" y="3665"/>
              <a:ext cx="4187" cy="37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6350">
              <a:solidFill>
                <a:srgbClr val="00B0F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4" name="任意多边形 23"/>
            <p:cNvSpPr/>
            <p:nvPr/>
          </p:nvSpPr>
          <p:spPr>
            <a:xfrm>
              <a:off x="1719" y="3207"/>
              <a:ext cx="5207" cy="467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12700">
              <a:solidFill>
                <a:srgbClr val="00B0F0">
                  <a:alpha val="56000"/>
                </a:srgb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0245" name="文本框 1"/>
          <p:cNvSpPr txBox="1"/>
          <p:nvPr/>
        </p:nvSpPr>
        <p:spPr>
          <a:xfrm>
            <a:off x="550863" y="412750"/>
            <a:ext cx="575799" cy="400110"/>
          </a:xfrm>
          <a:prstGeom prst="rect">
            <a:avLst/>
          </a:prstGeom>
          <a:noFill/>
          <a:ln w="9525">
            <a:noFill/>
            <a:miter/>
          </a:ln>
        </p:spPr>
        <p:txBody>
          <a:bodyPr wrap="none" anchor="t">
            <a:spAutoFit/>
          </a:bodyPr>
          <a:lstStyle/>
          <a:p>
            <a:pPr lvl="0"/>
            <a:r>
              <a:rPr lang="en-US" altLang="zh-CN" sz="2000" b="1" smtClean="0">
                <a:solidFill>
                  <a:srgbClr val="00B0F0"/>
                </a:solidFill>
                <a:latin typeface="微软雅黑" panose="020B0503020204020204" charset="-122"/>
                <a:ea typeface="微软雅黑" panose="020B0503020204020204" charset="-122"/>
              </a:rPr>
              <a:t>3.6</a:t>
            </a:r>
            <a:endParaRPr lang="en-US" altLang="zh-CN" sz="2000" b="1">
              <a:solidFill>
                <a:srgbClr val="00B0F0"/>
              </a:solidFill>
              <a:latin typeface="微软雅黑" panose="020B0503020204020204" charset="-122"/>
              <a:ea typeface="微软雅黑" panose="020B0503020204020204" charset="-122"/>
            </a:endParaRPr>
          </a:p>
        </p:txBody>
      </p:sp>
      <p:sp>
        <p:nvSpPr>
          <p:cNvPr id="10246" name="文本框 3"/>
          <p:cNvSpPr txBox="1"/>
          <p:nvPr/>
        </p:nvSpPr>
        <p:spPr>
          <a:xfrm>
            <a:off x="1308100" y="344805"/>
            <a:ext cx="10570862" cy="521970"/>
          </a:xfrm>
          <a:prstGeom prst="rect">
            <a:avLst/>
          </a:prstGeom>
          <a:noFill/>
          <a:ln w="9525">
            <a:noFill/>
            <a:miter/>
          </a:ln>
        </p:spPr>
        <p:txBody>
          <a:bodyPr wrap="square" anchor="t">
            <a:spAutoFit/>
          </a:bodyPr>
          <a:lstStyle/>
          <a:p>
            <a:pPr lvl="0"/>
            <a:r>
              <a:rPr lang="zh-CN" altLang="en-US" sz="2800" b="1" smtClean="0">
                <a:solidFill>
                  <a:schemeClr val="bg1"/>
                </a:solidFill>
                <a:latin typeface="微软雅黑" panose="020B0503020204020204" charset="-122"/>
                <a:ea typeface="微软雅黑" panose="020B0503020204020204" charset="-122"/>
              </a:rPr>
              <a:t>助力计生系统</a:t>
            </a:r>
            <a:endParaRPr lang="zh-CN" altLang="en-US" sz="2800" b="1">
              <a:solidFill>
                <a:schemeClr val="bg1"/>
              </a:solidFill>
              <a:latin typeface="微软雅黑" panose="020B0503020204020204" charset="-122"/>
              <a:ea typeface="微软雅黑" panose="020B0503020204020204" charset="-122"/>
            </a:endParaRPr>
          </a:p>
        </p:txBody>
      </p:sp>
      <p:sp>
        <p:nvSpPr>
          <p:cNvPr id="10247" name="文本框 54"/>
          <p:cNvSpPr txBox="1"/>
          <p:nvPr/>
        </p:nvSpPr>
        <p:spPr>
          <a:xfrm>
            <a:off x="1337310" y="957580"/>
            <a:ext cx="9961493" cy="400110"/>
          </a:xfrm>
          <a:prstGeom prst="rect">
            <a:avLst/>
          </a:prstGeom>
          <a:noFill/>
          <a:ln w="9525">
            <a:noFill/>
            <a:miter/>
          </a:ln>
        </p:spPr>
        <p:txBody>
          <a:bodyPr wrap="square" anchor="t">
            <a:spAutoFit/>
          </a:bodyPr>
          <a:lstStyle/>
          <a:p>
            <a:pPr algn="l" fontAlgn="auto">
              <a:defRPr/>
            </a:pPr>
            <a:r>
              <a:rPr lang="zh-CN" altLang="en-US" sz="2000" b="1" noProof="1">
                <a:solidFill>
                  <a:srgbClr val="00B0F0"/>
                </a:solidFill>
                <a:latin typeface="微软雅黑" panose="020B0503020204020204" charset="-122"/>
                <a:ea typeface="微软雅黑" panose="020B0503020204020204" charset="-122"/>
                <a:sym typeface="+mn-ea"/>
              </a:rPr>
              <a:t>通过</a:t>
            </a:r>
            <a:r>
              <a:rPr lang="zh-CN" altLang="en-US" sz="1400" noProof="1" smtClean="0">
                <a:solidFill>
                  <a:schemeClr val="bg1">
                    <a:lumMod val="95000"/>
                  </a:schemeClr>
                </a:solidFill>
                <a:latin typeface="微软雅黑" panose="020B0503020204020204" charset="-122"/>
                <a:ea typeface="微软雅黑" panose="020B0503020204020204" charset="-122"/>
                <a:sym typeface="+mn-ea"/>
              </a:rPr>
              <a:t>社区实有房屋租住信息、社区实有人口信息采集，单元出入口、业主手机</a:t>
            </a:r>
            <a:r>
              <a:rPr lang="en-US" altLang="zh-CN" sz="1400" noProof="1" smtClean="0">
                <a:solidFill>
                  <a:schemeClr val="bg1">
                    <a:lumMod val="95000"/>
                  </a:schemeClr>
                </a:solidFill>
                <a:latin typeface="微软雅黑" panose="020B0503020204020204" charset="-122"/>
                <a:ea typeface="微软雅黑" panose="020B0503020204020204" charset="-122"/>
                <a:sym typeface="+mn-ea"/>
              </a:rPr>
              <a:t>APP</a:t>
            </a:r>
            <a:r>
              <a:rPr lang="zh-CN" altLang="en-US" sz="1400" noProof="1" smtClean="0">
                <a:solidFill>
                  <a:schemeClr val="bg1">
                    <a:lumMod val="95000"/>
                  </a:schemeClr>
                </a:solidFill>
                <a:latin typeface="微软雅黑" panose="020B0503020204020204" charset="-122"/>
                <a:ea typeface="微软雅黑" panose="020B0503020204020204" charset="-122"/>
                <a:sym typeface="+mn-ea"/>
              </a:rPr>
              <a:t>等多媒体信息发布平台。</a:t>
            </a:r>
            <a:endParaRPr lang="zh-CN" altLang="en-US" sz="1400" dirty="0">
              <a:solidFill>
                <a:schemeClr val="bg1">
                  <a:lumMod val="95000"/>
                </a:schemeClr>
              </a:solidFill>
              <a:latin typeface="微软雅黑" panose="020B0503020204020204" charset="-122"/>
              <a:ea typeface="微软雅黑" panose="020B0503020204020204" charset="-122"/>
              <a:sym typeface="+mn-ea"/>
            </a:endParaRPr>
          </a:p>
        </p:txBody>
      </p:sp>
      <p:sp>
        <p:nvSpPr>
          <p:cNvPr id="10" name="文本框 9"/>
          <p:cNvSpPr txBox="1"/>
          <p:nvPr/>
        </p:nvSpPr>
        <p:spPr>
          <a:xfrm>
            <a:off x="6173704" y="2679315"/>
            <a:ext cx="5801360" cy="1348061"/>
          </a:xfrm>
          <a:prstGeom prst="rect">
            <a:avLst/>
          </a:prstGeom>
          <a:noFill/>
        </p:spPr>
        <p:txBody>
          <a:bodyPr wrap="square" rtlCol="0">
            <a:spAutoFit/>
          </a:bodyPr>
          <a:lstStyle/>
          <a:p>
            <a:pPr>
              <a:lnSpc>
                <a:spcPct val="120000"/>
              </a:lnSpc>
              <a:buClr>
                <a:srgbClr val="00B0F0"/>
              </a:buClr>
            </a:pPr>
            <a:r>
              <a:rPr lang="zh-CN" altLang="en-US" sz="2000" b="1" smtClean="0">
                <a:solidFill>
                  <a:srgbClr val="00B0F0"/>
                </a:solidFill>
                <a:latin typeface="微软雅黑" panose="020B0503020204020204" charset="-122"/>
                <a:ea typeface="微软雅黑" panose="020B0503020204020204" charset="-122"/>
              </a:rPr>
              <a:t>助力</a:t>
            </a:r>
            <a:r>
              <a:rPr lang="zh-CN" altLang="en-US" sz="2000" b="1">
                <a:solidFill>
                  <a:srgbClr val="00B0F0"/>
                </a:solidFill>
                <a:latin typeface="微软雅黑" panose="020B0503020204020204" charset="-122"/>
                <a:ea typeface="微软雅黑" panose="020B0503020204020204" charset="-122"/>
              </a:rPr>
              <a:t>计生系统</a:t>
            </a:r>
            <a:endParaRPr lang="en-US" altLang="zh-CN" sz="2000" b="1">
              <a:solidFill>
                <a:srgbClr val="00B0F0"/>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endParaRPr lang="en-US" altLang="zh-CN" sz="1200" smtClean="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r>
              <a:rPr lang="zh-CN" altLang="en-US" sz="1200" smtClean="0">
                <a:solidFill>
                  <a:schemeClr val="bg1">
                    <a:lumMod val="85000"/>
                  </a:schemeClr>
                </a:solidFill>
                <a:latin typeface="微软雅黑" panose="020B0503020204020204" charset="-122"/>
                <a:ea typeface="微软雅黑" panose="020B0503020204020204" charset="-122"/>
              </a:rPr>
              <a:t>社区实有人口计生管理；</a:t>
            </a:r>
            <a:endParaRPr lang="en-US" altLang="zh-CN" sz="1200" smtClean="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r>
              <a:rPr lang="zh-CN" altLang="en-US" sz="1200" smtClean="0">
                <a:solidFill>
                  <a:schemeClr val="bg1">
                    <a:lumMod val="85000"/>
                  </a:schemeClr>
                </a:solidFill>
                <a:latin typeface="微软雅黑" panose="020B0503020204020204" charset="-122"/>
                <a:ea typeface="微软雅黑" panose="020B0503020204020204" charset="-122"/>
              </a:rPr>
              <a:t>人口预测、人口计划制定与实施数据支撑；</a:t>
            </a:r>
            <a:endParaRPr lang="zh-CN" altLang="en-US" sz="120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r>
              <a:rPr lang="zh-CN" altLang="en-US" sz="1200" smtClean="0">
                <a:solidFill>
                  <a:schemeClr val="bg1">
                    <a:lumMod val="85000"/>
                  </a:schemeClr>
                </a:solidFill>
                <a:latin typeface="微软雅黑" panose="020B0503020204020204" charset="-122"/>
                <a:ea typeface="微软雅黑" panose="020B0503020204020204" charset="-122"/>
              </a:rPr>
              <a:t>生育指导、宣传教育、技术推广。</a:t>
            </a:r>
            <a:endParaRPr lang="zh-CN" altLang="en-US" sz="1200">
              <a:solidFill>
                <a:schemeClr val="bg1">
                  <a:lumMod val="85000"/>
                </a:schemeClr>
              </a:solidFill>
              <a:latin typeface="微软雅黑" panose="020B0503020204020204" charset="-122"/>
              <a:ea typeface="微软雅黑" panose="020B0503020204020204" charset="-122"/>
            </a:endParaRPr>
          </a:p>
        </p:txBody>
      </p:sp>
      <p:grpSp>
        <p:nvGrpSpPr>
          <p:cNvPr id="11" name="组合 10"/>
          <p:cNvGrpSpPr/>
          <p:nvPr/>
        </p:nvGrpSpPr>
        <p:grpSpPr>
          <a:xfrm>
            <a:off x="1576459" y="2340110"/>
            <a:ext cx="3840001" cy="2160000"/>
            <a:chOff x="1394975" y="2576860"/>
            <a:chExt cx="3840001" cy="2160000"/>
          </a:xfrm>
        </p:grpSpPr>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4975" y="2576860"/>
              <a:ext cx="3840001" cy="2160000"/>
            </a:xfrm>
            <a:prstGeom prst="rect">
              <a:avLst/>
            </a:prstGeom>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t="8785" b="13455"/>
            <a:stretch>
              <a:fillRect/>
            </a:stretch>
          </p:blipFill>
          <p:spPr>
            <a:xfrm>
              <a:off x="4912599" y="2918102"/>
              <a:ext cx="257940" cy="300709"/>
            </a:xfrm>
            <a:prstGeom prst="rect">
              <a:avLst/>
            </a:prstGeom>
          </p:spPr>
        </p:pic>
      </p:grpSp>
    </p:spTree>
  </p:cSld>
  <p:clrMapOvr>
    <a:masterClrMapping/>
  </p:clrMapOvr>
  <p:transition advTm="3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图片 5" descr="ppt科技背景4"/>
          <p:cNvPicPr>
            <a:picLocks noChangeAspect="1"/>
          </p:cNvPicPr>
          <p:nvPr/>
        </p:nvPicPr>
        <p:blipFill>
          <a:blip r:embed="rId1"/>
          <a:stretch>
            <a:fillRect/>
          </a:stretch>
        </p:blipFill>
        <p:spPr>
          <a:xfrm>
            <a:off x="-57785" y="-12065"/>
            <a:ext cx="12259310" cy="6864350"/>
          </a:xfrm>
          <a:prstGeom prst="rect">
            <a:avLst/>
          </a:prstGeom>
          <a:noFill/>
          <a:ln w="9525">
            <a:noFill/>
            <a:miter/>
          </a:ln>
        </p:spPr>
      </p:pic>
      <p:grpSp>
        <p:nvGrpSpPr>
          <p:cNvPr id="10242" name="组合 2"/>
          <p:cNvGrpSpPr/>
          <p:nvPr/>
        </p:nvGrpSpPr>
        <p:grpSpPr>
          <a:xfrm>
            <a:off x="428625" y="249238"/>
            <a:ext cx="830263" cy="744537"/>
            <a:chOff x="1719" y="3207"/>
            <a:chExt cx="5207" cy="4676"/>
          </a:xfrm>
        </p:grpSpPr>
        <p:sp>
          <p:nvSpPr>
            <p:cNvPr id="31" name="任意多边形 30"/>
            <p:cNvSpPr/>
            <p:nvPr/>
          </p:nvSpPr>
          <p:spPr>
            <a:xfrm>
              <a:off x="2229" y="3665"/>
              <a:ext cx="4187" cy="37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6350">
              <a:solidFill>
                <a:srgbClr val="00B0F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4" name="任意多边形 23"/>
            <p:cNvSpPr/>
            <p:nvPr/>
          </p:nvSpPr>
          <p:spPr>
            <a:xfrm>
              <a:off x="1719" y="3207"/>
              <a:ext cx="5207" cy="467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12700">
              <a:solidFill>
                <a:srgbClr val="00B0F0">
                  <a:alpha val="56000"/>
                </a:srgb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0245" name="文本框 1"/>
          <p:cNvSpPr txBox="1"/>
          <p:nvPr/>
        </p:nvSpPr>
        <p:spPr>
          <a:xfrm>
            <a:off x="550863" y="412750"/>
            <a:ext cx="575799" cy="400110"/>
          </a:xfrm>
          <a:prstGeom prst="rect">
            <a:avLst/>
          </a:prstGeom>
          <a:noFill/>
          <a:ln w="9525">
            <a:noFill/>
            <a:miter/>
          </a:ln>
        </p:spPr>
        <p:txBody>
          <a:bodyPr wrap="none" anchor="t">
            <a:spAutoFit/>
          </a:bodyPr>
          <a:lstStyle/>
          <a:p>
            <a:pPr lvl="0"/>
            <a:r>
              <a:rPr lang="en-US" altLang="zh-CN" sz="2000" b="1" smtClean="0">
                <a:solidFill>
                  <a:srgbClr val="00B0F0"/>
                </a:solidFill>
                <a:latin typeface="微软雅黑" panose="020B0503020204020204" charset="-122"/>
                <a:ea typeface="微软雅黑" panose="020B0503020204020204" charset="-122"/>
              </a:rPr>
              <a:t>3.7</a:t>
            </a:r>
            <a:endParaRPr lang="en-US" altLang="zh-CN" sz="2000" b="1">
              <a:solidFill>
                <a:srgbClr val="00B0F0"/>
              </a:solidFill>
              <a:latin typeface="微软雅黑" panose="020B0503020204020204" charset="-122"/>
              <a:ea typeface="微软雅黑" panose="020B0503020204020204" charset="-122"/>
            </a:endParaRPr>
          </a:p>
        </p:txBody>
      </p:sp>
      <p:sp>
        <p:nvSpPr>
          <p:cNvPr id="10246" name="文本框 3"/>
          <p:cNvSpPr txBox="1"/>
          <p:nvPr/>
        </p:nvSpPr>
        <p:spPr>
          <a:xfrm>
            <a:off x="1308100" y="344805"/>
            <a:ext cx="10570862" cy="521970"/>
          </a:xfrm>
          <a:prstGeom prst="rect">
            <a:avLst/>
          </a:prstGeom>
          <a:noFill/>
          <a:ln w="9525">
            <a:noFill/>
            <a:miter/>
          </a:ln>
        </p:spPr>
        <p:txBody>
          <a:bodyPr wrap="square" anchor="t">
            <a:spAutoFit/>
          </a:bodyPr>
          <a:lstStyle/>
          <a:p>
            <a:pPr lvl="0"/>
            <a:r>
              <a:rPr lang="zh-CN" altLang="en-US" sz="2800" b="1" smtClean="0">
                <a:solidFill>
                  <a:schemeClr val="bg1"/>
                </a:solidFill>
                <a:latin typeface="微软雅黑" panose="020B0503020204020204" charset="-122"/>
                <a:ea typeface="微软雅黑" panose="020B0503020204020204" charset="-122"/>
              </a:rPr>
              <a:t>助力街道办事处</a:t>
            </a:r>
            <a:endParaRPr lang="zh-CN" altLang="en-US" sz="2800" b="1">
              <a:solidFill>
                <a:schemeClr val="bg1"/>
              </a:solidFill>
              <a:latin typeface="微软雅黑" panose="020B0503020204020204" charset="-122"/>
              <a:ea typeface="微软雅黑" panose="020B0503020204020204" charset="-122"/>
            </a:endParaRPr>
          </a:p>
        </p:txBody>
      </p:sp>
      <p:sp>
        <p:nvSpPr>
          <p:cNvPr id="10247" name="文本框 54"/>
          <p:cNvSpPr txBox="1"/>
          <p:nvPr/>
        </p:nvSpPr>
        <p:spPr>
          <a:xfrm>
            <a:off x="1337310" y="957580"/>
            <a:ext cx="9961493" cy="615553"/>
          </a:xfrm>
          <a:prstGeom prst="rect">
            <a:avLst/>
          </a:prstGeom>
          <a:noFill/>
          <a:ln w="9525">
            <a:noFill/>
            <a:miter/>
          </a:ln>
        </p:spPr>
        <p:txBody>
          <a:bodyPr wrap="square" anchor="t">
            <a:spAutoFit/>
          </a:bodyPr>
          <a:lstStyle/>
          <a:p>
            <a:pPr fontAlgn="auto">
              <a:defRPr/>
            </a:pPr>
            <a:r>
              <a:rPr lang="zh-CN" altLang="en-US" sz="2000" b="1" noProof="1">
                <a:solidFill>
                  <a:srgbClr val="00B0F0"/>
                </a:solidFill>
                <a:latin typeface="微软雅黑" panose="020B0503020204020204" charset="-122"/>
                <a:ea typeface="微软雅黑" panose="020B0503020204020204" charset="-122"/>
                <a:sym typeface="+mn-ea"/>
              </a:rPr>
              <a:t>通过</a:t>
            </a:r>
            <a:r>
              <a:rPr lang="zh-CN" altLang="en-US" sz="1400" noProof="1" smtClean="0">
                <a:solidFill>
                  <a:schemeClr val="bg1">
                    <a:lumMod val="95000"/>
                  </a:schemeClr>
                </a:solidFill>
                <a:latin typeface="微软雅黑" panose="020B0503020204020204" charset="-122"/>
                <a:ea typeface="微软雅黑" panose="020B0503020204020204" charset="-122"/>
                <a:sym typeface="+mn-ea"/>
              </a:rPr>
              <a:t>社区实有房屋租住信息、社区实有人口、出入流动人员、车辆信息采集，社区、家居环境监测</a:t>
            </a:r>
            <a:r>
              <a:rPr lang="zh-CN" altLang="en-US" sz="1400" noProof="1">
                <a:solidFill>
                  <a:schemeClr val="bg1">
                    <a:lumMod val="95000"/>
                  </a:schemeClr>
                </a:solidFill>
                <a:latin typeface="微软雅黑" panose="020B0503020204020204" charset="-122"/>
                <a:ea typeface="微软雅黑" panose="020B0503020204020204" charset="-122"/>
                <a:sym typeface="+mn-ea"/>
              </a:rPr>
              <a:t>，异常数据事件实时分析，公安</a:t>
            </a:r>
            <a:r>
              <a:rPr lang="zh-CN" altLang="en-US" sz="1400" noProof="1" smtClean="0">
                <a:solidFill>
                  <a:schemeClr val="bg1">
                    <a:lumMod val="95000"/>
                  </a:schemeClr>
                </a:solidFill>
                <a:latin typeface="微软雅黑" panose="020B0503020204020204" charset="-122"/>
                <a:ea typeface="微软雅黑" panose="020B0503020204020204" charset="-122"/>
                <a:sym typeface="+mn-ea"/>
              </a:rPr>
              <a:t>、物业综合管理平台，街道、社区、居民沟通平台，单元出入口、业主手机</a:t>
            </a:r>
            <a:r>
              <a:rPr lang="en-US" altLang="zh-CN" sz="1400" noProof="1" smtClean="0">
                <a:solidFill>
                  <a:schemeClr val="bg1">
                    <a:lumMod val="95000"/>
                  </a:schemeClr>
                </a:solidFill>
                <a:latin typeface="微软雅黑" panose="020B0503020204020204" charset="-122"/>
                <a:ea typeface="微软雅黑" panose="020B0503020204020204" charset="-122"/>
                <a:sym typeface="+mn-ea"/>
              </a:rPr>
              <a:t>APP</a:t>
            </a:r>
            <a:r>
              <a:rPr lang="zh-CN" altLang="en-US" sz="1400" noProof="1" smtClean="0">
                <a:solidFill>
                  <a:schemeClr val="bg1">
                    <a:lumMod val="95000"/>
                  </a:schemeClr>
                </a:solidFill>
                <a:latin typeface="微软雅黑" panose="020B0503020204020204" charset="-122"/>
                <a:ea typeface="微软雅黑" panose="020B0503020204020204" charset="-122"/>
                <a:sym typeface="+mn-ea"/>
              </a:rPr>
              <a:t>等多媒体信息发布平台。</a:t>
            </a:r>
            <a:endParaRPr lang="zh-CN" altLang="en-US" sz="1400" dirty="0">
              <a:solidFill>
                <a:schemeClr val="bg1">
                  <a:lumMod val="95000"/>
                </a:schemeClr>
              </a:solidFill>
              <a:latin typeface="微软雅黑" panose="020B0503020204020204" charset="-122"/>
              <a:ea typeface="微软雅黑" panose="020B0503020204020204" charset="-122"/>
              <a:sym typeface="+mn-ea"/>
            </a:endParaRPr>
          </a:p>
        </p:txBody>
      </p:sp>
      <p:sp>
        <p:nvSpPr>
          <p:cNvPr id="10" name="文本框 9"/>
          <p:cNvSpPr txBox="1"/>
          <p:nvPr/>
        </p:nvSpPr>
        <p:spPr>
          <a:xfrm>
            <a:off x="6173704" y="2679315"/>
            <a:ext cx="5801360" cy="2234458"/>
          </a:xfrm>
          <a:prstGeom prst="rect">
            <a:avLst/>
          </a:prstGeom>
          <a:noFill/>
        </p:spPr>
        <p:txBody>
          <a:bodyPr wrap="square" rtlCol="0">
            <a:spAutoFit/>
          </a:bodyPr>
          <a:lstStyle/>
          <a:p>
            <a:pPr>
              <a:lnSpc>
                <a:spcPct val="120000"/>
              </a:lnSpc>
              <a:buClr>
                <a:srgbClr val="00B0F0"/>
              </a:buClr>
            </a:pPr>
            <a:r>
              <a:rPr lang="zh-CN" altLang="en-US" sz="2000" b="1" smtClean="0">
                <a:solidFill>
                  <a:srgbClr val="00B0F0"/>
                </a:solidFill>
                <a:latin typeface="微软雅黑" panose="020B0503020204020204" charset="-122"/>
                <a:ea typeface="微软雅黑" panose="020B0503020204020204" charset="-122"/>
              </a:rPr>
              <a:t>助力</a:t>
            </a:r>
            <a:r>
              <a:rPr lang="zh-CN" altLang="en-US" sz="2000" b="1">
                <a:solidFill>
                  <a:srgbClr val="00B0F0"/>
                </a:solidFill>
                <a:latin typeface="微软雅黑" panose="020B0503020204020204" charset="-122"/>
                <a:ea typeface="微软雅黑" panose="020B0503020204020204" charset="-122"/>
              </a:rPr>
              <a:t>街道办事处</a:t>
            </a:r>
            <a:endParaRPr lang="en-US" altLang="zh-CN" sz="2000" b="1">
              <a:solidFill>
                <a:srgbClr val="00B0F0"/>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endParaRPr lang="en-US" altLang="zh-CN" sz="1200" smtClean="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r>
              <a:rPr lang="zh-CN" altLang="en-US" sz="1200" smtClean="0">
                <a:solidFill>
                  <a:schemeClr val="bg1">
                    <a:lumMod val="85000"/>
                  </a:schemeClr>
                </a:solidFill>
                <a:latin typeface="微软雅黑" panose="020B0503020204020204" charset="-122"/>
                <a:ea typeface="微软雅黑" panose="020B0503020204020204" charset="-122"/>
              </a:rPr>
              <a:t>辖区常住、租住人员信息管理；</a:t>
            </a:r>
            <a:endParaRPr lang="zh-CN" altLang="en-US" sz="120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r>
              <a:rPr lang="zh-CN" altLang="en-US" sz="1200">
                <a:solidFill>
                  <a:schemeClr val="bg1">
                    <a:lumMod val="85000"/>
                  </a:schemeClr>
                </a:solidFill>
                <a:latin typeface="微软雅黑" panose="020B0503020204020204" charset="-122"/>
                <a:ea typeface="微软雅黑" panose="020B0503020204020204" charset="-122"/>
              </a:rPr>
              <a:t>重点人员管控，上访、安全事故、治安事件预警；</a:t>
            </a:r>
            <a:endParaRPr lang="en-US" altLang="zh-CN" sz="120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r>
              <a:rPr lang="zh-CN" altLang="en-US" sz="1200">
                <a:solidFill>
                  <a:schemeClr val="bg1">
                    <a:lumMod val="85000"/>
                  </a:schemeClr>
                </a:solidFill>
                <a:latin typeface="微软雅黑" panose="020B0503020204020204" charset="-122"/>
                <a:ea typeface="微软雅黑" panose="020B0503020204020204" charset="-122"/>
              </a:rPr>
              <a:t>公安、物业、社会力量平台联动管控；</a:t>
            </a:r>
            <a:endParaRPr lang="en-US" altLang="zh-CN" sz="120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r>
              <a:rPr lang="zh-CN" altLang="en-US" sz="1200" smtClean="0">
                <a:solidFill>
                  <a:schemeClr val="bg1">
                    <a:lumMod val="85000"/>
                  </a:schemeClr>
                </a:solidFill>
                <a:latin typeface="微软雅黑" panose="020B0503020204020204" charset="-122"/>
                <a:ea typeface="微软雅黑" panose="020B0503020204020204" charset="-122"/>
              </a:rPr>
              <a:t>事件快速响应处理；</a:t>
            </a:r>
            <a:endParaRPr lang="en-US" altLang="zh-CN" sz="1200" smtClean="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r>
              <a:rPr lang="zh-CN" altLang="en-US" sz="1200" smtClean="0">
                <a:solidFill>
                  <a:schemeClr val="bg1">
                    <a:lumMod val="85000"/>
                  </a:schemeClr>
                </a:solidFill>
                <a:latin typeface="微软雅黑" panose="020B0503020204020204" charset="-122"/>
                <a:ea typeface="微软雅黑" panose="020B0503020204020204" charset="-122"/>
              </a:rPr>
              <a:t>组织开展文化、体育、娱乐等各项活动；</a:t>
            </a:r>
            <a:endParaRPr lang="en-US" altLang="zh-CN" sz="1200" smtClean="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r>
              <a:rPr lang="zh-CN" altLang="en-US" sz="1200">
                <a:solidFill>
                  <a:schemeClr val="bg1">
                    <a:lumMod val="85000"/>
                  </a:schemeClr>
                </a:solidFill>
                <a:latin typeface="微软雅黑" panose="020B0503020204020204" charset="-122"/>
                <a:ea typeface="微软雅黑" panose="020B0503020204020204" charset="-122"/>
              </a:rPr>
              <a:t>各</a:t>
            </a:r>
            <a:r>
              <a:rPr lang="zh-CN" altLang="en-US" sz="1200" smtClean="0">
                <a:solidFill>
                  <a:schemeClr val="bg1">
                    <a:lumMod val="85000"/>
                  </a:schemeClr>
                </a:solidFill>
                <a:latin typeface="微软雅黑" panose="020B0503020204020204" charset="-122"/>
                <a:ea typeface="微软雅黑" panose="020B0503020204020204" charset="-122"/>
              </a:rPr>
              <a:t>类政务资讯传达，普及教育。</a:t>
            </a:r>
            <a:endParaRPr lang="en-US" altLang="zh-CN" sz="1200" smtClean="0">
              <a:solidFill>
                <a:schemeClr val="bg1">
                  <a:lumMod val="85000"/>
                </a:schemeClr>
              </a:solidFill>
              <a:latin typeface="微软雅黑" panose="020B0503020204020204" charset="-122"/>
              <a:ea typeface="微软雅黑" panose="020B0503020204020204" charset="-122"/>
            </a:endParaRPr>
          </a:p>
          <a:p>
            <a:pPr marL="285750" indent="-285750">
              <a:lnSpc>
                <a:spcPct val="120000"/>
              </a:lnSpc>
              <a:buClr>
                <a:srgbClr val="00B0F0"/>
              </a:buClr>
              <a:buFont typeface="Wingdings" panose="05000000000000000000" charset="0"/>
              <a:buChar char="u"/>
            </a:pPr>
            <a:endParaRPr lang="zh-CN" altLang="en-US" sz="1200">
              <a:solidFill>
                <a:schemeClr val="bg1">
                  <a:lumMod val="85000"/>
                </a:schemeClr>
              </a:solidFill>
              <a:latin typeface="微软雅黑" panose="020B0503020204020204" charset="-122"/>
              <a:ea typeface="微软雅黑" panose="020B0503020204020204" charset="-122"/>
            </a:endParaRPr>
          </a:p>
        </p:txBody>
      </p:sp>
      <p:grpSp>
        <p:nvGrpSpPr>
          <p:cNvPr id="11" name="组合 10"/>
          <p:cNvGrpSpPr/>
          <p:nvPr/>
        </p:nvGrpSpPr>
        <p:grpSpPr>
          <a:xfrm>
            <a:off x="1514693" y="2172737"/>
            <a:ext cx="3840000" cy="2160000"/>
            <a:chOff x="1514693" y="2172737"/>
            <a:chExt cx="3840000" cy="2160000"/>
          </a:xfrm>
        </p:grpSpPr>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4693" y="2172737"/>
              <a:ext cx="3840000" cy="2160000"/>
            </a:xfrm>
            <a:prstGeom prst="rect">
              <a:avLst/>
            </a:prstGeom>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t="8785" b="13455"/>
            <a:stretch>
              <a:fillRect/>
            </a:stretch>
          </p:blipFill>
          <p:spPr>
            <a:xfrm>
              <a:off x="4773228" y="3067670"/>
              <a:ext cx="410637" cy="478725"/>
            </a:xfrm>
            <a:prstGeom prst="rect">
              <a:avLst/>
            </a:prstGeom>
          </p:spPr>
        </p:pic>
      </p:grpSp>
    </p:spTree>
  </p:cSld>
  <p:clrMapOvr>
    <a:masterClrMapping/>
  </p:clrMapOvr>
  <p:transition advTm="3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图片 5" descr="ppt科技背景4"/>
          <p:cNvPicPr>
            <a:picLocks noChangeAspect="1"/>
          </p:cNvPicPr>
          <p:nvPr/>
        </p:nvPicPr>
        <p:blipFill>
          <a:blip r:embed="rId1"/>
          <a:stretch>
            <a:fillRect/>
          </a:stretch>
        </p:blipFill>
        <p:spPr>
          <a:xfrm>
            <a:off x="-58420" y="-25400"/>
            <a:ext cx="12258675" cy="6896100"/>
          </a:xfrm>
          <a:prstGeom prst="rect">
            <a:avLst/>
          </a:prstGeom>
          <a:noFill/>
          <a:ln w="9525">
            <a:noFill/>
            <a:miter/>
          </a:ln>
        </p:spPr>
      </p:pic>
      <p:sp>
        <p:nvSpPr>
          <p:cNvPr id="19" name="文本框 18"/>
          <p:cNvSpPr txBox="1"/>
          <p:nvPr/>
        </p:nvSpPr>
        <p:spPr>
          <a:xfrm>
            <a:off x="4265613" y="2717165"/>
            <a:ext cx="3660775" cy="762000"/>
          </a:xfrm>
          <a:prstGeom prst="rect">
            <a:avLst/>
          </a:prstGeom>
          <a:noFill/>
        </p:spPr>
        <p:txBody>
          <a:bodyPr wrap="none" rtlCol="0">
            <a:spAutoFit/>
          </a:bodyPr>
          <a:lstStyle/>
          <a:p>
            <a:pPr algn="l"/>
            <a:r>
              <a:rPr lang="en-US" altLang="zh-CN" sz="4400" b="1">
                <a:solidFill>
                  <a:schemeClr val="bg1">
                    <a:lumMod val="95000"/>
                  </a:schemeClr>
                </a:solidFill>
                <a:latin typeface="Arial" panose="020B0604020202020204" pitchFamily="34" charset="0"/>
                <a:ea typeface="微软雅黑" panose="020B0503020204020204" charset="-122"/>
              </a:rPr>
              <a:t>THANK  </a:t>
            </a:r>
            <a:r>
              <a:rPr lang="en-US" altLang="zh-CN" sz="4400" b="1">
                <a:solidFill>
                  <a:srgbClr val="00B0F0"/>
                </a:solidFill>
                <a:latin typeface="Arial" panose="020B0604020202020204" pitchFamily="34" charset="0"/>
                <a:ea typeface="微软雅黑" panose="020B0503020204020204" charset="-122"/>
              </a:rPr>
              <a:t>YOU</a:t>
            </a:r>
            <a:endParaRPr lang="en-US" altLang="zh-CN" sz="4400" b="1">
              <a:solidFill>
                <a:srgbClr val="00B0F0"/>
              </a:solidFill>
              <a:latin typeface="Arial" panose="020B0604020202020204" pitchFamily="34" charset="0"/>
              <a:ea typeface="微软雅黑" panose="020B0503020204020204" charset="-122"/>
            </a:endParaRPr>
          </a:p>
        </p:txBody>
      </p:sp>
      <p:sp>
        <p:nvSpPr>
          <p:cNvPr id="30" name="文本框 29"/>
          <p:cNvSpPr txBox="1"/>
          <p:nvPr/>
        </p:nvSpPr>
        <p:spPr>
          <a:xfrm>
            <a:off x="4674870" y="3593465"/>
            <a:ext cx="3738880" cy="398780"/>
          </a:xfrm>
          <a:prstGeom prst="rect">
            <a:avLst/>
          </a:prstGeom>
          <a:noFill/>
          <a:ln>
            <a:noFill/>
          </a:ln>
        </p:spPr>
        <p:txBody>
          <a:bodyPr wrap="none" rtlCol="0">
            <a:spAutoFit/>
          </a:bodyPr>
          <a:lstStyle/>
          <a:p>
            <a:pPr algn="l"/>
            <a:r>
              <a:rPr lang="zh-CN" altLang="zh-CN" sz="2000" b="1">
                <a:solidFill>
                  <a:schemeClr val="bg1">
                    <a:lumMod val="95000"/>
                  </a:schemeClr>
                </a:solidFill>
                <a:latin typeface="微软雅黑" panose="020B0503020204020204" charset="-122"/>
                <a:ea typeface="微软雅黑" panose="020B0503020204020204" charset="-122"/>
              </a:rPr>
              <a:t>安徽腾尔智能科技有限有限公司</a:t>
            </a:r>
            <a:endParaRPr lang="zh-CN" altLang="zh-CN" sz="2000" b="1">
              <a:solidFill>
                <a:schemeClr val="bg1">
                  <a:lumMod val="95000"/>
                </a:schemeClr>
              </a:solidFill>
              <a:latin typeface="微软雅黑" panose="020B0503020204020204" charset="-122"/>
              <a:ea typeface="微软雅黑" panose="020B0503020204020204" charset="-122"/>
            </a:endParaRPr>
          </a:p>
        </p:txBody>
      </p:sp>
      <p:sp>
        <p:nvSpPr>
          <p:cNvPr id="3" name="剪去对角的矩形 2"/>
          <p:cNvSpPr/>
          <p:nvPr/>
        </p:nvSpPr>
        <p:spPr>
          <a:xfrm>
            <a:off x="3124200" y="1943100"/>
            <a:ext cx="5943600" cy="2971800"/>
          </a:xfrm>
          <a:prstGeom prst="snip2DiagRect">
            <a:avLst/>
          </a:prstGeom>
          <a:noFill/>
          <a:ln>
            <a:solidFill>
              <a:srgbClr val="00B0F0">
                <a:alpha val="60000"/>
              </a:srgb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3122295" y="1938020"/>
            <a:ext cx="245745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5400000">
            <a:off x="2765470" y="2310720"/>
            <a:ext cx="7200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rot="5400000">
            <a:off x="2759120" y="4056970"/>
            <a:ext cx="7200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620770" y="4912995"/>
            <a:ext cx="5400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024495" y="1934845"/>
            <a:ext cx="5400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561070" y="1938020"/>
            <a:ext cx="504825" cy="49530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8705895" y="2783795"/>
            <a:ext cx="7200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8807545" y="4660170"/>
            <a:ext cx="5040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338820" y="4906645"/>
            <a:ext cx="7200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357495" y="4906645"/>
            <a:ext cx="14400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2586990" y="1399540"/>
            <a:ext cx="1088390" cy="1088390"/>
            <a:chOff x="6568" y="8733"/>
            <a:chExt cx="1950" cy="1950"/>
          </a:xfrm>
        </p:grpSpPr>
        <p:sp>
          <p:nvSpPr>
            <p:cNvPr id="18" name="椭圆 17"/>
            <p:cNvSpPr/>
            <p:nvPr/>
          </p:nvSpPr>
          <p:spPr>
            <a:xfrm>
              <a:off x="6568" y="8733"/>
              <a:ext cx="1950" cy="1950"/>
            </a:xfrm>
            <a:prstGeom prst="ellipse">
              <a:avLst/>
            </a:prstGeom>
            <a:solidFill>
              <a:srgbClr val="00B0F0">
                <a:alpha val="1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901" y="9066"/>
              <a:ext cx="1285" cy="1285"/>
            </a:xfrm>
            <a:prstGeom prst="ellipse">
              <a:avLst/>
            </a:prstGeom>
            <a:solidFill>
              <a:srgbClr val="00B0F0">
                <a:alpha val="5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7224" y="9404"/>
              <a:ext cx="637" cy="637"/>
            </a:xfrm>
            <a:prstGeom prst="ellipse">
              <a:avLst/>
            </a:prstGeom>
            <a:solidFill>
              <a:srgbClr val="00B0F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8795385" y="4626610"/>
            <a:ext cx="531495" cy="531495"/>
            <a:chOff x="6568" y="8733"/>
            <a:chExt cx="1950" cy="1950"/>
          </a:xfrm>
        </p:grpSpPr>
        <p:sp>
          <p:nvSpPr>
            <p:cNvPr id="23" name="椭圆 22"/>
            <p:cNvSpPr/>
            <p:nvPr/>
          </p:nvSpPr>
          <p:spPr>
            <a:xfrm>
              <a:off x="6568" y="8733"/>
              <a:ext cx="1950" cy="1950"/>
            </a:xfrm>
            <a:prstGeom prst="ellipse">
              <a:avLst/>
            </a:prstGeom>
            <a:solidFill>
              <a:srgbClr val="00B0F0">
                <a:alpha val="1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6901" y="9066"/>
              <a:ext cx="1285" cy="1285"/>
            </a:xfrm>
            <a:prstGeom prst="ellipse">
              <a:avLst/>
            </a:prstGeom>
            <a:solidFill>
              <a:srgbClr val="00B0F0">
                <a:alpha val="5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7224" y="9404"/>
              <a:ext cx="637" cy="637"/>
            </a:xfrm>
            <a:prstGeom prst="ellipse">
              <a:avLst/>
            </a:prstGeom>
            <a:solidFill>
              <a:srgbClr val="00B0F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图片 5" descr="ppt科技背景4"/>
          <p:cNvPicPr>
            <a:picLocks noChangeAspect="1"/>
          </p:cNvPicPr>
          <p:nvPr/>
        </p:nvPicPr>
        <p:blipFill>
          <a:blip r:embed="rId1"/>
          <a:stretch>
            <a:fillRect/>
          </a:stretch>
        </p:blipFill>
        <p:spPr>
          <a:xfrm>
            <a:off x="-28575" y="-23812"/>
            <a:ext cx="12206288" cy="6865937"/>
          </a:xfrm>
          <a:prstGeom prst="rect">
            <a:avLst/>
          </a:prstGeom>
          <a:noFill/>
          <a:ln w="9525">
            <a:noFill/>
            <a:miter/>
          </a:ln>
        </p:spPr>
      </p:pic>
      <p:grpSp>
        <p:nvGrpSpPr>
          <p:cNvPr id="4098" name="组合 2"/>
          <p:cNvGrpSpPr/>
          <p:nvPr/>
        </p:nvGrpSpPr>
        <p:grpSpPr>
          <a:xfrm>
            <a:off x="2620963" y="2344738"/>
            <a:ext cx="2413000" cy="2168525"/>
            <a:chOff x="1719" y="3207"/>
            <a:chExt cx="5207" cy="4676"/>
          </a:xfrm>
        </p:grpSpPr>
        <p:grpSp>
          <p:nvGrpSpPr>
            <p:cNvPr id="4099" name="组合 4"/>
            <p:cNvGrpSpPr/>
            <p:nvPr/>
          </p:nvGrpSpPr>
          <p:grpSpPr>
            <a:xfrm>
              <a:off x="2229" y="3665"/>
              <a:ext cx="4186" cy="3760"/>
              <a:chOff x="4766625" y="-1219201"/>
              <a:chExt cx="2658750" cy="2387602"/>
            </a:xfrm>
          </p:grpSpPr>
          <p:sp>
            <p:nvSpPr>
              <p:cNvPr id="31" name="任意多边形 30"/>
              <p:cNvSpPr/>
              <p:nvPr/>
            </p:nvSpPr>
            <p:spPr>
              <a:xfrm>
                <a:off x="4766625" y="-1219201"/>
                <a:ext cx="2658750" cy="238760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6350">
                <a:solidFill>
                  <a:srgbClr val="00B0F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101" name="文本框 11"/>
              <p:cNvSpPr txBox="1"/>
              <p:nvPr/>
            </p:nvSpPr>
            <p:spPr>
              <a:xfrm>
                <a:off x="5335586" y="-971253"/>
                <a:ext cx="1430236" cy="1332819"/>
              </a:xfrm>
              <a:prstGeom prst="rect">
                <a:avLst/>
              </a:prstGeom>
              <a:noFill/>
              <a:ln w="9525">
                <a:noFill/>
                <a:miter/>
              </a:ln>
              <a:extLst>
                <a:ext uri="{909E8E84-426E-40DD-AFC4-6F175D3DCCD1}">
                  <a14:hiddenFill xmlns:a14="http://schemas.microsoft.com/office/drawing/2010/main">
                    <a:solidFill>
                      <a:srgbClr val="FFFFFF"/>
                    </a:solidFill>
                  </a14:hiddenFill>
                </a:ext>
              </a:extLst>
            </p:spPr>
            <p:txBody>
              <a:bodyPr wrap="square" anchor="t">
                <a:spAutoFit/>
              </a:bodyPr>
              <a:lstStyle/>
              <a:p>
                <a:pPr lvl="0"/>
                <a:r>
                  <a:rPr lang="en-US" altLang="zh-CN" sz="5400" b="1" dirty="0">
                    <a:solidFill>
                      <a:schemeClr val="bg1"/>
                    </a:solidFill>
                    <a:latin typeface="微软雅黑" panose="020B0503020204020204" charset="-122"/>
                    <a:ea typeface="微软雅黑" panose="020B0503020204020204" charset="-122"/>
                  </a:rPr>
                  <a:t>01</a:t>
                </a:r>
                <a:endParaRPr lang="en-US" altLang="zh-CN" sz="5400" b="1" dirty="0">
                  <a:solidFill>
                    <a:schemeClr val="bg1"/>
                  </a:solidFill>
                  <a:latin typeface="微软雅黑" panose="020B0503020204020204" charset="-122"/>
                  <a:ea typeface="微软雅黑" panose="020B0503020204020204" charset="-122"/>
                </a:endParaRPr>
              </a:p>
            </p:txBody>
          </p:sp>
          <p:sp>
            <p:nvSpPr>
              <p:cNvPr id="4102" name="文本框 29"/>
              <p:cNvSpPr txBox="1"/>
              <p:nvPr/>
            </p:nvSpPr>
            <p:spPr>
              <a:xfrm>
                <a:off x="5282525" y="187569"/>
                <a:ext cx="1726027" cy="500122"/>
              </a:xfrm>
              <a:prstGeom prst="rect">
                <a:avLst/>
              </a:prstGeom>
              <a:noFill/>
              <a:ln w="9525">
                <a:noFill/>
                <a:miter/>
              </a:ln>
              <a:extLst>
                <a:ext uri="{909E8E84-426E-40DD-AFC4-6F175D3DCCD1}">
                  <a14:hiddenFill xmlns:a14="http://schemas.microsoft.com/office/drawing/2010/main">
                    <a:solidFill>
                      <a:srgbClr val="FFFFFF"/>
                    </a:solidFill>
                  </a14:hiddenFill>
                </a:ext>
              </a:extLst>
            </p:spPr>
            <p:txBody>
              <a:bodyPr wrap="square" anchor="t">
                <a:spAutoFit/>
              </a:bodyPr>
              <a:lstStyle/>
              <a:p>
                <a:pPr lvl="0"/>
                <a:r>
                  <a:rPr lang="en-US" altLang="zh-CN" sz="2000" dirty="0">
                    <a:solidFill>
                      <a:srgbClr val="00B0F0"/>
                    </a:solidFill>
                    <a:latin typeface="Arial" panose="020B0604020202020204" pitchFamily="34" charset="0"/>
                    <a:ea typeface="锐字云字库超粗黑体1.0" pitchFamily="2" charset="-122"/>
                  </a:rPr>
                  <a:t>MARKET</a:t>
                </a:r>
                <a:endParaRPr lang="en-US" altLang="zh-CN" sz="2000" dirty="0">
                  <a:solidFill>
                    <a:srgbClr val="00B0F0"/>
                  </a:solidFill>
                  <a:latin typeface="Arial" panose="020B0604020202020204" pitchFamily="34" charset="0"/>
                  <a:ea typeface="锐字云字库超粗黑体1.0" pitchFamily="2" charset="-122"/>
                </a:endParaRPr>
              </a:p>
            </p:txBody>
          </p:sp>
        </p:grpSp>
        <p:sp>
          <p:nvSpPr>
            <p:cNvPr id="24" name="任意多边形 23"/>
            <p:cNvSpPr/>
            <p:nvPr/>
          </p:nvSpPr>
          <p:spPr>
            <a:xfrm>
              <a:off x="1719" y="3207"/>
              <a:ext cx="5207" cy="467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12700">
              <a:solidFill>
                <a:srgbClr val="00B0F0">
                  <a:alpha val="56000"/>
                </a:srgb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4104" name="文本框 6"/>
          <p:cNvSpPr txBox="1"/>
          <p:nvPr/>
        </p:nvSpPr>
        <p:spPr>
          <a:xfrm>
            <a:off x="6096000" y="2803525"/>
            <a:ext cx="2214563" cy="742950"/>
          </a:xfrm>
          <a:prstGeom prst="rect">
            <a:avLst/>
          </a:prstGeom>
          <a:noFill/>
          <a:ln w="9525">
            <a:noFill/>
            <a:miter/>
          </a:ln>
        </p:spPr>
        <p:txBody>
          <a:bodyPr wrap="none" anchor="t">
            <a:spAutoFit/>
          </a:bodyPr>
          <a:lstStyle/>
          <a:p>
            <a:pPr lvl="0"/>
            <a:r>
              <a:rPr lang="zh-CN" altLang="en-US" sz="4000" b="1">
                <a:solidFill>
                  <a:schemeClr val="bg1"/>
                </a:solidFill>
                <a:latin typeface="微软雅黑" panose="020B0503020204020204" charset="-122"/>
                <a:ea typeface="微软雅黑" panose="020B0503020204020204" charset="-122"/>
              </a:rPr>
              <a:t>行业背景</a:t>
            </a:r>
            <a:endParaRPr lang="zh-CN" altLang="en-US" sz="4000" b="1">
              <a:solidFill>
                <a:schemeClr val="bg1"/>
              </a:solidFill>
              <a:latin typeface="微软雅黑" panose="020B0503020204020204" charset="-122"/>
              <a:ea typeface="微软雅黑" panose="020B0503020204020204" charset="-122"/>
            </a:endParaRPr>
          </a:p>
        </p:txBody>
      </p:sp>
      <p:sp>
        <p:nvSpPr>
          <p:cNvPr id="4105" name="文本框 7"/>
          <p:cNvSpPr txBox="1"/>
          <p:nvPr/>
        </p:nvSpPr>
        <p:spPr>
          <a:xfrm>
            <a:off x="6102350" y="3581400"/>
            <a:ext cx="4206875" cy="396875"/>
          </a:xfrm>
          <a:prstGeom prst="rect">
            <a:avLst/>
          </a:prstGeom>
          <a:noFill/>
          <a:ln w="9525">
            <a:noFill/>
            <a:miter/>
          </a:ln>
        </p:spPr>
        <p:txBody>
          <a:bodyPr wrap="square" anchor="t">
            <a:spAutoFit/>
          </a:bodyPr>
          <a:lstStyle/>
          <a:p>
            <a:pPr lvl="0"/>
            <a:r>
              <a:rPr lang="en-US" altLang="zh-CN" sz="2000" dirty="0">
                <a:solidFill>
                  <a:srgbClr val="F2F2F2"/>
                </a:solidFill>
                <a:latin typeface="Arial" panose="020B0604020202020204" pitchFamily="34" charset="0"/>
                <a:ea typeface="锐字云字库超粗黑体1.0" pitchFamily="2" charset="-122"/>
              </a:rPr>
              <a:t>BUSINESS BACKGROUND</a:t>
            </a:r>
            <a:endParaRPr lang="en-US" altLang="zh-CN" sz="2000" dirty="0">
              <a:solidFill>
                <a:srgbClr val="F2F2F2"/>
              </a:solidFill>
              <a:latin typeface="Arial" panose="020B0604020202020204" pitchFamily="34" charset="0"/>
              <a:ea typeface="锐字云字库超粗黑体1.0" pitchFamily="2" charset="-122"/>
            </a:endParaRPr>
          </a:p>
        </p:txBody>
      </p:sp>
      <p:cxnSp>
        <p:nvCxnSpPr>
          <p:cNvPr id="9" name="直接连接符 8"/>
          <p:cNvCxnSpPr/>
          <p:nvPr/>
        </p:nvCxnSpPr>
        <p:spPr>
          <a:xfrm flipH="1">
            <a:off x="5667375" y="2622550"/>
            <a:ext cx="9525" cy="1673225"/>
          </a:xfrm>
          <a:prstGeom prst="line">
            <a:avLst/>
          </a:prstGeom>
          <a:ln w="12700">
            <a:solidFill>
              <a:srgbClr val="00B0F0">
                <a:alpha val="6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图片 5" descr="ppt科技背景4"/>
          <p:cNvPicPr>
            <a:picLocks noChangeAspect="1"/>
          </p:cNvPicPr>
          <p:nvPr/>
        </p:nvPicPr>
        <p:blipFill>
          <a:blip r:embed="rId1"/>
          <a:stretch>
            <a:fillRect/>
          </a:stretch>
        </p:blipFill>
        <p:spPr>
          <a:xfrm>
            <a:off x="-635" y="-3175"/>
            <a:ext cx="12215495" cy="6864350"/>
          </a:xfrm>
          <a:prstGeom prst="rect">
            <a:avLst/>
          </a:prstGeom>
          <a:noFill/>
          <a:ln w="9525">
            <a:noFill/>
            <a:miter/>
          </a:ln>
        </p:spPr>
      </p:pic>
      <p:grpSp>
        <p:nvGrpSpPr>
          <p:cNvPr id="5122" name="组合 2"/>
          <p:cNvGrpSpPr/>
          <p:nvPr/>
        </p:nvGrpSpPr>
        <p:grpSpPr>
          <a:xfrm>
            <a:off x="428625" y="249238"/>
            <a:ext cx="830263" cy="744537"/>
            <a:chOff x="1719" y="3207"/>
            <a:chExt cx="5207" cy="4676"/>
          </a:xfrm>
        </p:grpSpPr>
        <p:sp>
          <p:nvSpPr>
            <p:cNvPr id="31" name="任意多边形 30"/>
            <p:cNvSpPr/>
            <p:nvPr/>
          </p:nvSpPr>
          <p:spPr>
            <a:xfrm>
              <a:off x="2229" y="3665"/>
              <a:ext cx="4187" cy="37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6350">
              <a:solidFill>
                <a:srgbClr val="00B0F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4" name="任意多边形 23"/>
            <p:cNvSpPr/>
            <p:nvPr/>
          </p:nvSpPr>
          <p:spPr>
            <a:xfrm>
              <a:off x="1719" y="3207"/>
              <a:ext cx="5207" cy="467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12700">
              <a:solidFill>
                <a:srgbClr val="00B0F0">
                  <a:alpha val="56000"/>
                </a:srgb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5125" name="文本框 1"/>
          <p:cNvSpPr txBox="1"/>
          <p:nvPr/>
        </p:nvSpPr>
        <p:spPr>
          <a:xfrm>
            <a:off x="550863" y="412750"/>
            <a:ext cx="569912" cy="419100"/>
          </a:xfrm>
          <a:prstGeom prst="rect">
            <a:avLst/>
          </a:prstGeom>
          <a:noFill/>
          <a:ln w="9525">
            <a:noFill/>
            <a:miter/>
          </a:ln>
        </p:spPr>
        <p:txBody>
          <a:bodyPr wrap="none" anchor="t">
            <a:spAutoFit/>
          </a:bodyPr>
          <a:lstStyle/>
          <a:p>
            <a:pPr lvl="0"/>
            <a:r>
              <a:rPr lang="en-US" altLang="zh-CN" sz="2000" b="1">
                <a:solidFill>
                  <a:srgbClr val="00B0F0"/>
                </a:solidFill>
                <a:latin typeface="微软雅黑" panose="020B0503020204020204" charset="-122"/>
                <a:ea typeface="微软雅黑" panose="020B0503020204020204" charset="-122"/>
              </a:rPr>
              <a:t>1.1</a:t>
            </a:r>
            <a:endParaRPr lang="en-US" altLang="zh-CN" sz="2000" b="1">
              <a:solidFill>
                <a:srgbClr val="00B0F0"/>
              </a:solidFill>
              <a:latin typeface="微软雅黑" panose="020B0503020204020204" charset="-122"/>
              <a:ea typeface="微软雅黑" panose="020B0503020204020204" charset="-122"/>
            </a:endParaRPr>
          </a:p>
        </p:txBody>
      </p:sp>
      <p:sp>
        <p:nvSpPr>
          <p:cNvPr id="5126" name="文本框 3"/>
          <p:cNvSpPr txBox="1"/>
          <p:nvPr/>
        </p:nvSpPr>
        <p:spPr>
          <a:xfrm>
            <a:off x="1308100" y="344488"/>
            <a:ext cx="3413125" cy="547687"/>
          </a:xfrm>
          <a:prstGeom prst="rect">
            <a:avLst/>
          </a:prstGeom>
          <a:noFill/>
          <a:ln w="9525">
            <a:noFill/>
            <a:miter/>
          </a:ln>
        </p:spPr>
        <p:txBody>
          <a:bodyPr wrap="square" anchor="t">
            <a:spAutoFit/>
          </a:bodyPr>
          <a:lstStyle/>
          <a:p>
            <a:pPr lvl="0"/>
            <a:r>
              <a:rPr lang="zh-CN" altLang="en-US" sz="2800" b="1">
                <a:solidFill>
                  <a:schemeClr val="bg1"/>
                </a:solidFill>
                <a:latin typeface="微软雅黑" panose="020B0503020204020204" charset="-122"/>
                <a:ea typeface="微软雅黑" panose="020B0503020204020204" charset="-122"/>
              </a:rPr>
              <a:t>国家智慧城市战略</a:t>
            </a:r>
            <a:endParaRPr lang="zh-CN" altLang="en-US" sz="2800" b="1">
              <a:solidFill>
                <a:schemeClr val="bg1"/>
              </a:solidFill>
              <a:latin typeface="微软雅黑" panose="020B0503020204020204" charset="-122"/>
              <a:ea typeface="微软雅黑" panose="020B0503020204020204" charset="-122"/>
            </a:endParaRPr>
          </a:p>
        </p:txBody>
      </p:sp>
      <p:grpSp>
        <p:nvGrpSpPr>
          <p:cNvPr id="5127" name="组合 60"/>
          <p:cNvGrpSpPr/>
          <p:nvPr/>
        </p:nvGrpSpPr>
        <p:grpSpPr>
          <a:xfrm>
            <a:off x="1158875" y="1444625"/>
            <a:ext cx="9874250" cy="2109788"/>
            <a:chOff x="765" y="2275"/>
            <a:chExt cx="15550" cy="3322"/>
          </a:xfrm>
        </p:grpSpPr>
        <p:grpSp>
          <p:nvGrpSpPr>
            <p:cNvPr id="5128" name="组合 24"/>
            <p:cNvGrpSpPr/>
            <p:nvPr/>
          </p:nvGrpSpPr>
          <p:grpSpPr>
            <a:xfrm>
              <a:off x="765" y="2275"/>
              <a:ext cx="3697" cy="3322"/>
              <a:chOff x="1969" y="2359"/>
              <a:chExt cx="3697" cy="3322"/>
            </a:xfrm>
          </p:grpSpPr>
          <p:grpSp>
            <p:nvGrpSpPr>
              <p:cNvPr id="5129" name="组合 12"/>
              <p:cNvGrpSpPr/>
              <p:nvPr/>
            </p:nvGrpSpPr>
            <p:grpSpPr>
              <a:xfrm>
                <a:off x="1969" y="2359"/>
                <a:ext cx="3697" cy="3322"/>
                <a:chOff x="1719" y="3207"/>
                <a:chExt cx="5207" cy="4676"/>
              </a:xfrm>
            </p:grpSpPr>
            <p:sp>
              <p:nvSpPr>
                <p:cNvPr id="14" name="任意多边形 13"/>
                <p:cNvSpPr/>
                <p:nvPr/>
              </p:nvSpPr>
              <p:spPr>
                <a:xfrm>
                  <a:off x="2229" y="3665"/>
                  <a:ext cx="4187" cy="37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6350">
                  <a:solidFill>
                    <a:srgbClr val="00B0F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5" name="任意多边形 14"/>
                <p:cNvSpPr/>
                <p:nvPr/>
              </p:nvSpPr>
              <p:spPr>
                <a:xfrm>
                  <a:off x="1719" y="3207"/>
                  <a:ext cx="5207" cy="467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12700">
                  <a:solidFill>
                    <a:srgbClr val="00B0F0">
                      <a:alpha val="56000"/>
                    </a:srgb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grpSp>
            <p:nvGrpSpPr>
              <p:cNvPr id="5132" name="组合 19"/>
              <p:cNvGrpSpPr/>
              <p:nvPr/>
            </p:nvGrpSpPr>
            <p:grpSpPr>
              <a:xfrm>
                <a:off x="3173" y="3067"/>
                <a:ext cx="1288" cy="1976"/>
                <a:chOff x="3155" y="3020"/>
                <a:chExt cx="1288" cy="1976"/>
              </a:xfrm>
            </p:grpSpPr>
            <p:sp>
              <p:nvSpPr>
                <p:cNvPr id="5133" name="文本框 16"/>
                <p:cNvSpPr txBox="1"/>
                <p:nvPr/>
              </p:nvSpPr>
              <p:spPr>
                <a:xfrm>
                  <a:off x="3155" y="3902"/>
                  <a:ext cx="1288" cy="727"/>
                </a:xfrm>
                <a:prstGeom prst="rect">
                  <a:avLst/>
                </a:prstGeom>
                <a:noFill/>
                <a:ln w="9525">
                  <a:noFill/>
                  <a:miter/>
                </a:ln>
              </p:spPr>
              <p:txBody>
                <a:bodyPr wrap="none" anchor="t">
                  <a:spAutoFit/>
                </a:bodyPr>
                <a:lstStyle/>
                <a:p>
                  <a:pPr lvl="0"/>
                  <a:r>
                    <a:rPr lang="en-US" altLang="zh-CN" sz="2400" b="1" smtClean="0">
                      <a:solidFill>
                        <a:srgbClr val="00B0F0"/>
                      </a:solidFill>
                      <a:latin typeface="微软雅黑" panose="020B0503020204020204" charset="-122"/>
                      <a:ea typeface="微软雅黑" panose="020B0503020204020204" charset="-122"/>
                    </a:rPr>
                    <a:t>7</a:t>
                  </a:r>
                  <a:r>
                    <a:rPr lang="zh-CN" altLang="en-US" sz="2400" b="1" smtClean="0">
                      <a:solidFill>
                        <a:srgbClr val="00B0F0"/>
                      </a:solidFill>
                      <a:latin typeface="微软雅黑" panose="020B0503020204020204" charset="-122"/>
                      <a:ea typeface="微软雅黑" panose="020B0503020204020204" charset="-122"/>
                    </a:rPr>
                    <a:t>亿</a:t>
                  </a:r>
                  <a:r>
                    <a:rPr lang="en-US" altLang="zh-CN" sz="1400" b="1">
                      <a:solidFill>
                        <a:srgbClr val="D9D9D9"/>
                      </a:solidFill>
                      <a:latin typeface="微软雅黑" panose="020B0503020204020204" charset="-122"/>
                      <a:ea typeface="微软雅黑" panose="020B0503020204020204" charset="-122"/>
                    </a:rPr>
                    <a:t>+</a:t>
                  </a:r>
                  <a:endParaRPr lang="en-US" altLang="zh-CN" sz="1400" b="1">
                    <a:solidFill>
                      <a:srgbClr val="D9D9D9"/>
                    </a:solidFill>
                    <a:latin typeface="微软雅黑" panose="020B0503020204020204" charset="-122"/>
                    <a:ea typeface="微软雅黑" panose="020B0503020204020204" charset="-122"/>
                  </a:endParaRPr>
                </a:p>
              </p:txBody>
            </p:sp>
            <p:sp>
              <p:nvSpPr>
                <p:cNvPr id="5134" name="文本框 17"/>
                <p:cNvSpPr txBox="1"/>
                <p:nvPr/>
              </p:nvSpPr>
              <p:spPr>
                <a:xfrm>
                  <a:off x="3169" y="4560"/>
                  <a:ext cx="1260" cy="436"/>
                </a:xfrm>
                <a:prstGeom prst="rect">
                  <a:avLst/>
                </a:prstGeom>
                <a:noFill/>
                <a:ln w="9525">
                  <a:noFill/>
                  <a:miter/>
                </a:ln>
              </p:spPr>
              <p:txBody>
                <a:bodyPr wrap="none" anchor="t">
                  <a:spAutoFit/>
                </a:bodyPr>
                <a:lstStyle/>
                <a:p>
                  <a:pPr lvl="0"/>
                  <a:r>
                    <a:rPr lang="zh-CN" altLang="en-US" sz="1200" b="1" smtClean="0">
                      <a:solidFill>
                        <a:srgbClr val="D9D9D9"/>
                      </a:solidFill>
                      <a:latin typeface="微软雅黑" panose="020B0503020204020204" charset="-122"/>
                      <a:ea typeface="微软雅黑" panose="020B0503020204020204" charset="-122"/>
                    </a:rPr>
                    <a:t>社区人口</a:t>
                  </a:r>
                  <a:endParaRPr lang="zh-CN" altLang="en-US" sz="1200" b="1">
                    <a:solidFill>
                      <a:srgbClr val="D9D9D9"/>
                    </a:solidFill>
                    <a:latin typeface="微软雅黑" panose="020B0503020204020204" charset="-122"/>
                    <a:ea typeface="微软雅黑" panose="020B0503020204020204" charset="-122"/>
                  </a:endParaRPr>
                </a:p>
              </p:txBody>
            </p:sp>
            <p:pic>
              <p:nvPicPr>
                <p:cNvPr id="5135" name="图片 18" descr="城市"/>
                <p:cNvPicPr>
                  <a:picLocks noChangeAspect="1"/>
                </p:cNvPicPr>
                <p:nvPr/>
              </p:nvPicPr>
              <p:blipFill>
                <a:blip r:embed="rId2"/>
                <a:stretch>
                  <a:fillRect/>
                </a:stretch>
              </p:blipFill>
              <p:spPr>
                <a:xfrm>
                  <a:off x="3453" y="3020"/>
                  <a:ext cx="692" cy="791"/>
                </a:xfrm>
                <a:prstGeom prst="rect">
                  <a:avLst/>
                </a:prstGeom>
                <a:noFill/>
                <a:ln w="9525">
                  <a:noFill/>
                  <a:miter/>
                </a:ln>
              </p:spPr>
            </p:pic>
          </p:grpSp>
        </p:grpSp>
        <p:grpSp>
          <p:nvGrpSpPr>
            <p:cNvPr id="5136" name="组合 43"/>
            <p:cNvGrpSpPr/>
            <p:nvPr/>
          </p:nvGrpSpPr>
          <p:grpSpPr>
            <a:xfrm>
              <a:off x="12618" y="2275"/>
              <a:ext cx="3697" cy="3322"/>
              <a:chOff x="1969" y="2359"/>
              <a:chExt cx="3697" cy="3322"/>
            </a:xfrm>
          </p:grpSpPr>
          <p:grpSp>
            <p:nvGrpSpPr>
              <p:cNvPr id="5137" name="组合 44"/>
              <p:cNvGrpSpPr/>
              <p:nvPr/>
            </p:nvGrpSpPr>
            <p:grpSpPr>
              <a:xfrm>
                <a:off x="1969" y="2359"/>
                <a:ext cx="3697" cy="3322"/>
                <a:chOff x="1719" y="3207"/>
                <a:chExt cx="5207" cy="4676"/>
              </a:xfrm>
            </p:grpSpPr>
            <p:sp>
              <p:nvSpPr>
                <p:cNvPr id="46" name="任意多边形 45"/>
                <p:cNvSpPr/>
                <p:nvPr/>
              </p:nvSpPr>
              <p:spPr>
                <a:xfrm>
                  <a:off x="2229" y="3665"/>
                  <a:ext cx="4187" cy="37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6350">
                  <a:solidFill>
                    <a:srgbClr val="00B0F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7" name="任意多边形 46"/>
                <p:cNvSpPr/>
                <p:nvPr/>
              </p:nvSpPr>
              <p:spPr>
                <a:xfrm>
                  <a:off x="1719" y="3207"/>
                  <a:ext cx="5207" cy="467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12700">
                  <a:solidFill>
                    <a:srgbClr val="00B0F0">
                      <a:alpha val="56000"/>
                    </a:srgb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grpSp>
            <p:nvGrpSpPr>
              <p:cNvPr id="5140" name="组合 47"/>
              <p:cNvGrpSpPr/>
              <p:nvPr/>
            </p:nvGrpSpPr>
            <p:grpSpPr>
              <a:xfrm>
                <a:off x="2884" y="3949"/>
                <a:ext cx="1866" cy="1094"/>
                <a:chOff x="2865" y="3902"/>
                <a:chExt cx="1866" cy="1094"/>
              </a:xfrm>
            </p:grpSpPr>
            <p:sp>
              <p:nvSpPr>
                <p:cNvPr id="5141" name="文本框 48"/>
                <p:cNvSpPr txBox="1"/>
                <p:nvPr/>
              </p:nvSpPr>
              <p:spPr>
                <a:xfrm>
                  <a:off x="2865" y="3902"/>
                  <a:ext cx="1866" cy="775"/>
                </a:xfrm>
                <a:prstGeom prst="rect">
                  <a:avLst/>
                </a:prstGeom>
                <a:noFill/>
                <a:ln w="9525">
                  <a:noFill/>
                  <a:miter/>
                </a:ln>
              </p:spPr>
              <p:txBody>
                <a:bodyPr wrap="none" anchor="t">
                  <a:spAutoFit/>
                </a:bodyPr>
                <a:lstStyle/>
                <a:p>
                  <a:pPr lvl="0"/>
                  <a:r>
                    <a:rPr lang="zh-CN" altLang="en-US" sz="2600" b="1" smtClean="0">
                      <a:solidFill>
                        <a:srgbClr val="00B0F0"/>
                      </a:solidFill>
                      <a:latin typeface="微软雅黑" panose="020B0503020204020204" charset="-122"/>
                      <a:ea typeface="微软雅黑" panose="020B0503020204020204" charset="-122"/>
                    </a:rPr>
                    <a:t>十三五</a:t>
                  </a:r>
                  <a:endParaRPr lang="zh-CN" altLang="en-US" sz="1400" b="1">
                    <a:solidFill>
                      <a:srgbClr val="D9D9D9"/>
                    </a:solidFill>
                    <a:latin typeface="微软雅黑" panose="020B0503020204020204" charset="-122"/>
                    <a:ea typeface="微软雅黑" panose="020B0503020204020204" charset="-122"/>
                  </a:endParaRPr>
                </a:p>
              </p:txBody>
            </p:sp>
            <p:sp>
              <p:nvSpPr>
                <p:cNvPr id="5142" name="文本框 49"/>
                <p:cNvSpPr txBox="1"/>
                <p:nvPr/>
              </p:nvSpPr>
              <p:spPr>
                <a:xfrm>
                  <a:off x="3168" y="4560"/>
                  <a:ext cx="1260" cy="436"/>
                </a:xfrm>
                <a:prstGeom prst="rect">
                  <a:avLst/>
                </a:prstGeom>
                <a:noFill/>
                <a:ln w="9525">
                  <a:noFill/>
                  <a:miter/>
                </a:ln>
              </p:spPr>
              <p:txBody>
                <a:bodyPr wrap="none" anchor="t">
                  <a:spAutoFit/>
                </a:bodyPr>
                <a:lstStyle/>
                <a:p>
                  <a:pPr lvl="0"/>
                  <a:r>
                    <a:rPr lang="zh-CN" altLang="en-US" sz="1200" b="1" smtClean="0">
                      <a:solidFill>
                        <a:srgbClr val="D9D9D9"/>
                      </a:solidFill>
                      <a:latin typeface="微软雅黑" panose="020B0503020204020204" charset="-122"/>
                      <a:ea typeface="微软雅黑" panose="020B0503020204020204" charset="-122"/>
                    </a:rPr>
                    <a:t>政策引导</a:t>
                  </a:r>
                  <a:endParaRPr lang="zh-CN" altLang="en-US" sz="1200" b="1">
                    <a:solidFill>
                      <a:srgbClr val="D9D9D9"/>
                    </a:solidFill>
                    <a:latin typeface="微软雅黑" panose="020B0503020204020204" charset="-122"/>
                    <a:ea typeface="微软雅黑" panose="020B0503020204020204" charset="-122"/>
                  </a:endParaRPr>
                </a:p>
              </p:txBody>
            </p:sp>
          </p:grpSp>
        </p:grpSp>
        <p:grpSp>
          <p:nvGrpSpPr>
            <p:cNvPr id="5143" name="组合 55"/>
            <p:cNvGrpSpPr/>
            <p:nvPr/>
          </p:nvGrpSpPr>
          <p:grpSpPr>
            <a:xfrm>
              <a:off x="4716" y="2275"/>
              <a:ext cx="3697" cy="3322"/>
              <a:chOff x="4716" y="2275"/>
              <a:chExt cx="3697" cy="3322"/>
            </a:xfrm>
          </p:grpSpPr>
          <p:grpSp>
            <p:nvGrpSpPr>
              <p:cNvPr id="5144" name="组合 25"/>
              <p:cNvGrpSpPr/>
              <p:nvPr/>
            </p:nvGrpSpPr>
            <p:grpSpPr>
              <a:xfrm>
                <a:off x="4716" y="2275"/>
                <a:ext cx="3697" cy="3322"/>
                <a:chOff x="1969" y="2359"/>
                <a:chExt cx="3697" cy="3322"/>
              </a:xfrm>
            </p:grpSpPr>
            <p:grpSp>
              <p:nvGrpSpPr>
                <p:cNvPr id="5145" name="组合 26"/>
                <p:cNvGrpSpPr/>
                <p:nvPr/>
              </p:nvGrpSpPr>
              <p:grpSpPr>
                <a:xfrm>
                  <a:off x="1969" y="2359"/>
                  <a:ext cx="3697" cy="3322"/>
                  <a:chOff x="1719" y="3207"/>
                  <a:chExt cx="5207" cy="4676"/>
                </a:xfrm>
              </p:grpSpPr>
              <p:sp>
                <p:nvSpPr>
                  <p:cNvPr id="28" name="任意多边形 27"/>
                  <p:cNvSpPr/>
                  <p:nvPr/>
                </p:nvSpPr>
                <p:spPr>
                  <a:xfrm>
                    <a:off x="2229" y="3665"/>
                    <a:ext cx="4187" cy="37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6350">
                    <a:solidFill>
                      <a:srgbClr val="00B0F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9" name="任意多边形 28"/>
                  <p:cNvSpPr/>
                  <p:nvPr/>
                </p:nvSpPr>
                <p:spPr>
                  <a:xfrm>
                    <a:off x="1719" y="3207"/>
                    <a:ext cx="5207" cy="467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12700">
                    <a:solidFill>
                      <a:srgbClr val="00B0F0">
                        <a:alpha val="56000"/>
                      </a:srgb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grpSp>
              <p:nvGrpSpPr>
                <p:cNvPr id="5148" name="组合 31"/>
                <p:cNvGrpSpPr/>
                <p:nvPr/>
              </p:nvGrpSpPr>
              <p:grpSpPr>
                <a:xfrm>
                  <a:off x="3084" y="3949"/>
                  <a:ext cx="1467" cy="1094"/>
                  <a:chOff x="3065" y="3902"/>
                  <a:chExt cx="1467" cy="1094"/>
                </a:xfrm>
              </p:grpSpPr>
              <p:sp>
                <p:nvSpPr>
                  <p:cNvPr id="5149" name="文本框 32"/>
                  <p:cNvSpPr txBox="1"/>
                  <p:nvPr/>
                </p:nvSpPr>
                <p:spPr>
                  <a:xfrm>
                    <a:off x="3065" y="3902"/>
                    <a:ext cx="1467" cy="727"/>
                  </a:xfrm>
                  <a:prstGeom prst="rect">
                    <a:avLst/>
                  </a:prstGeom>
                  <a:noFill/>
                  <a:ln w="9525">
                    <a:noFill/>
                    <a:miter/>
                  </a:ln>
                </p:spPr>
                <p:txBody>
                  <a:bodyPr wrap="none" anchor="t">
                    <a:spAutoFit/>
                  </a:bodyPr>
                  <a:lstStyle/>
                  <a:p>
                    <a:pPr lvl="0"/>
                    <a:r>
                      <a:rPr lang="en-US" altLang="zh-CN" sz="2400" b="1" smtClean="0">
                        <a:solidFill>
                          <a:srgbClr val="00B0F0"/>
                        </a:solidFill>
                        <a:latin typeface="微软雅黑" panose="020B0503020204020204" charset="-122"/>
                        <a:ea typeface="微软雅黑" panose="020B0503020204020204" charset="-122"/>
                      </a:rPr>
                      <a:t>500</a:t>
                    </a:r>
                    <a:r>
                      <a:rPr lang="zh-CN" altLang="en-US" sz="1400" b="1" smtClean="0">
                        <a:solidFill>
                          <a:srgbClr val="D9D9D9"/>
                        </a:solidFill>
                        <a:latin typeface="微软雅黑" panose="020B0503020204020204" charset="-122"/>
                        <a:ea typeface="微软雅黑" panose="020B0503020204020204" charset="-122"/>
                      </a:rPr>
                      <a:t>个</a:t>
                    </a:r>
                    <a:endParaRPr lang="zh-CN" altLang="en-US" sz="1400" b="1">
                      <a:solidFill>
                        <a:srgbClr val="D9D9D9"/>
                      </a:solidFill>
                      <a:latin typeface="微软雅黑" panose="020B0503020204020204" charset="-122"/>
                      <a:ea typeface="微软雅黑" panose="020B0503020204020204" charset="-122"/>
                    </a:endParaRPr>
                  </a:p>
                </p:txBody>
              </p:sp>
              <p:sp>
                <p:nvSpPr>
                  <p:cNvPr id="5150" name="文本框 33"/>
                  <p:cNvSpPr txBox="1"/>
                  <p:nvPr/>
                </p:nvSpPr>
                <p:spPr>
                  <a:xfrm>
                    <a:off x="3168" y="4560"/>
                    <a:ext cx="1260" cy="436"/>
                  </a:xfrm>
                  <a:prstGeom prst="rect">
                    <a:avLst/>
                  </a:prstGeom>
                  <a:noFill/>
                  <a:ln w="9525">
                    <a:noFill/>
                    <a:miter/>
                  </a:ln>
                </p:spPr>
                <p:txBody>
                  <a:bodyPr wrap="none" anchor="t">
                    <a:spAutoFit/>
                  </a:bodyPr>
                  <a:lstStyle/>
                  <a:p>
                    <a:pPr lvl="0"/>
                    <a:r>
                      <a:rPr lang="zh-CN" altLang="en-US" sz="1200" b="1" smtClean="0">
                        <a:solidFill>
                          <a:srgbClr val="D9D9D9"/>
                        </a:solidFill>
                        <a:latin typeface="微软雅黑" panose="020B0503020204020204" charset="-122"/>
                        <a:ea typeface="微软雅黑" panose="020B0503020204020204" charset="-122"/>
                      </a:rPr>
                      <a:t>试点城市</a:t>
                    </a:r>
                    <a:endParaRPr lang="zh-CN" altLang="en-US" sz="1200" b="1">
                      <a:solidFill>
                        <a:srgbClr val="D9D9D9"/>
                      </a:solidFill>
                      <a:latin typeface="微软雅黑" panose="020B0503020204020204" charset="-122"/>
                      <a:ea typeface="微软雅黑" panose="020B0503020204020204" charset="-122"/>
                    </a:endParaRPr>
                  </a:p>
                </p:txBody>
              </p:sp>
            </p:grpSp>
          </p:grpSp>
          <p:pic>
            <p:nvPicPr>
              <p:cNvPr id="5151" name="图片 51" descr="金钱"/>
              <p:cNvPicPr>
                <a:picLocks noChangeAspect="1"/>
              </p:cNvPicPr>
              <p:nvPr/>
            </p:nvPicPr>
            <p:blipFill>
              <a:blip r:embed="rId3"/>
              <a:stretch>
                <a:fillRect/>
              </a:stretch>
            </p:blipFill>
            <p:spPr>
              <a:xfrm>
                <a:off x="6200" y="3050"/>
                <a:ext cx="729" cy="744"/>
              </a:xfrm>
              <a:prstGeom prst="rect">
                <a:avLst/>
              </a:prstGeom>
              <a:noFill/>
              <a:ln w="9525">
                <a:noFill/>
                <a:miter/>
              </a:ln>
            </p:spPr>
          </p:pic>
        </p:grpSp>
        <p:grpSp>
          <p:nvGrpSpPr>
            <p:cNvPr id="5152" name="组合 56"/>
            <p:cNvGrpSpPr/>
            <p:nvPr/>
          </p:nvGrpSpPr>
          <p:grpSpPr>
            <a:xfrm>
              <a:off x="8667" y="2275"/>
              <a:ext cx="3697" cy="3322"/>
              <a:chOff x="8667" y="2275"/>
              <a:chExt cx="3697" cy="3322"/>
            </a:xfrm>
          </p:grpSpPr>
          <p:grpSp>
            <p:nvGrpSpPr>
              <p:cNvPr id="5153" name="组合 35"/>
              <p:cNvGrpSpPr/>
              <p:nvPr/>
            </p:nvGrpSpPr>
            <p:grpSpPr>
              <a:xfrm>
                <a:off x="8667" y="2275"/>
                <a:ext cx="3697" cy="3322"/>
                <a:chOff x="1969" y="2359"/>
                <a:chExt cx="3697" cy="3322"/>
              </a:xfrm>
            </p:grpSpPr>
            <p:grpSp>
              <p:nvGrpSpPr>
                <p:cNvPr id="5154" name="组合 36"/>
                <p:cNvGrpSpPr/>
                <p:nvPr/>
              </p:nvGrpSpPr>
              <p:grpSpPr>
                <a:xfrm>
                  <a:off x="1969" y="2359"/>
                  <a:ext cx="3697" cy="3322"/>
                  <a:chOff x="1719" y="3207"/>
                  <a:chExt cx="5207" cy="4676"/>
                </a:xfrm>
              </p:grpSpPr>
              <p:sp>
                <p:nvSpPr>
                  <p:cNvPr id="38" name="任意多边形 37"/>
                  <p:cNvSpPr/>
                  <p:nvPr/>
                </p:nvSpPr>
                <p:spPr>
                  <a:xfrm>
                    <a:off x="2229" y="3665"/>
                    <a:ext cx="4187" cy="37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6350">
                    <a:solidFill>
                      <a:srgbClr val="00B0F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9" name="任意多边形 38"/>
                  <p:cNvSpPr/>
                  <p:nvPr/>
                </p:nvSpPr>
                <p:spPr>
                  <a:xfrm>
                    <a:off x="1719" y="3207"/>
                    <a:ext cx="5207" cy="467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12700">
                    <a:solidFill>
                      <a:srgbClr val="00B0F0">
                        <a:alpha val="56000"/>
                      </a:srgb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grpSp>
              <p:nvGrpSpPr>
                <p:cNvPr id="5157" name="组合 39"/>
                <p:cNvGrpSpPr/>
                <p:nvPr/>
              </p:nvGrpSpPr>
              <p:grpSpPr>
                <a:xfrm>
                  <a:off x="3048" y="3949"/>
                  <a:ext cx="1760" cy="1094"/>
                  <a:chOff x="3029" y="3902"/>
                  <a:chExt cx="1760" cy="1094"/>
                </a:xfrm>
              </p:grpSpPr>
              <p:sp>
                <p:nvSpPr>
                  <p:cNvPr id="5158" name="文本框 40"/>
                  <p:cNvSpPr txBox="1"/>
                  <p:nvPr/>
                </p:nvSpPr>
                <p:spPr>
                  <a:xfrm>
                    <a:off x="3029" y="3902"/>
                    <a:ext cx="1760" cy="727"/>
                  </a:xfrm>
                  <a:prstGeom prst="rect">
                    <a:avLst/>
                  </a:prstGeom>
                  <a:noFill/>
                  <a:ln w="9525">
                    <a:noFill/>
                    <a:miter/>
                  </a:ln>
                </p:spPr>
                <p:txBody>
                  <a:bodyPr wrap="none" anchor="t">
                    <a:spAutoFit/>
                  </a:bodyPr>
                  <a:lstStyle/>
                  <a:p>
                    <a:pPr lvl="0"/>
                    <a:r>
                      <a:rPr lang="en-US" altLang="zh-CN" sz="2400" b="1">
                        <a:solidFill>
                          <a:srgbClr val="00B0F0"/>
                        </a:solidFill>
                        <a:latin typeface="微软雅黑" panose="020B0503020204020204" charset="-122"/>
                        <a:ea typeface="微软雅黑" panose="020B0503020204020204" charset="-122"/>
                      </a:rPr>
                      <a:t>4</a:t>
                    </a:r>
                    <a:r>
                      <a:rPr lang="zh-CN" altLang="en-US" sz="2200" b="1" smtClean="0">
                        <a:solidFill>
                          <a:srgbClr val="00B0F0"/>
                        </a:solidFill>
                        <a:latin typeface="微软雅黑" panose="020B0503020204020204" charset="-122"/>
                        <a:ea typeface="微软雅黑" panose="020B0503020204020204" charset="-122"/>
                      </a:rPr>
                      <a:t>万亿</a:t>
                    </a:r>
                    <a:r>
                      <a:rPr lang="zh-CN" altLang="en-US" sz="1400" b="1">
                        <a:solidFill>
                          <a:srgbClr val="F2F2F2"/>
                        </a:solidFill>
                        <a:latin typeface="微软雅黑" panose="020B0503020204020204" charset="-122"/>
                        <a:ea typeface="微软雅黑" panose="020B0503020204020204" charset="-122"/>
                      </a:rPr>
                      <a:t>元</a:t>
                    </a:r>
                    <a:endParaRPr lang="zh-CN" altLang="en-US" sz="1400" b="1">
                      <a:solidFill>
                        <a:srgbClr val="F2F2F2"/>
                      </a:solidFill>
                      <a:latin typeface="微软雅黑" panose="020B0503020204020204" charset="-122"/>
                      <a:ea typeface="微软雅黑" panose="020B0503020204020204" charset="-122"/>
                    </a:endParaRPr>
                  </a:p>
                </p:txBody>
              </p:sp>
              <p:sp>
                <p:nvSpPr>
                  <p:cNvPr id="5159" name="文本框 41"/>
                  <p:cNvSpPr txBox="1"/>
                  <p:nvPr/>
                </p:nvSpPr>
                <p:spPr>
                  <a:xfrm>
                    <a:off x="3243" y="4560"/>
                    <a:ext cx="1323" cy="436"/>
                  </a:xfrm>
                  <a:prstGeom prst="rect">
                    <a:avLst/>
                  </a:prstGeom>
                  <a:noFill/>
                  <a:ln w="9525">
                    <a:noFill/>
                    <a:miter/>
                  </a:ln>
                </p:spPr>
                <p:txBody>
                  <a:bodyPr wrap="square" anchor="t">
                    <a:spAutoFit/>
                  </a:bodyPr>
                  <a:lstStyle/>
                  <a:p>
                    <a:pPr lvl="0"/>
                    <a:r>
                      <a:rPr lang="zh-CN" altLang="en-US" sz="1200" b="1" smtClean="0">
                        <a:solidFill>
                          <a:srgbClr val="D9D9D9"/>
                        </a:solidFill>
                        <a:latin typeface="微软雅黑" panose="020B0503020204020204" charset="-122"/>
                        <a:ea typeface="微软雅黑" panose="020B0503020204020204" charset="-122"/>
                      </a:rPr>
                      <a:t>产业</a:t>
                    </a:r>
                    <a:r>
                      <a:rPr lang="zh-CN" altLang="en-US" sz="1200" b="1">
                        <a:solidFill>
                          <a:srgbClr val="D9D9D9"/>
                        </a:solidFill>
                        <a:latin typeface="微软雅黑" panose="020B0503020204020204" charset="-122"/>
                        <a:ea typeface="微软雅黑" panose="020B0503020204020204" charset="-122"/>
                      </a:rPr>
                      <a:t>规模</a:t>
                    </a:r>
                    <a:endParaRPr lang="zh-CN" altLang="en-US" sz="1200" b="1">
                      <a:solidFill>
                        <a:srgbClr val="D9D9D9"/>
                      </a:solidFill>
                      <a:latin typeface="微软雅黑" panose="020B0503020204020204" charset="-122"/>
                      <a:ea typeface="微软雅黑" panose="020B0503020204020204" charset="-122"/>
                    </a:endParaRPr>
                  </a:p>
                </p:txBody>
              </p:sp>
            </p:grpSp>
          </p:grpSp>
          <p:pic>
            <p:nvPicPr>
              <p:cNvPr id="5160" name="图片 52" descr="机会"/>
              <p:cNvPicPr>
                <a:picLocks noChangeAspect="1"/>
              </p:cNvPicPr>
              <p:nvPr/>
            </p:nvPicPr>
            <p:blipFill>
              <a:blip r:embed="rId4"/>
              <a:stretch>
                <a:fillRect/>
              </a:stretch>
            </p:blipFill>
            <p:spPr>
              <a:xfrm>
                <a:off x="10034" y="3082"/>
                <a:ext cx="925" cy="668"/>
              </a:xfrm>
              <a:prstGeom prst="rect">
                <a:avLst/>
              </a:prstGeom>
              <a:noFill/>
              <a:ln w="9525">
                <a:noFill/>
                <a:miter/>
              </a:ln>
            </p:spPr>
          </p:pic>
        </p:grpSp>
      </p:grpSp>
      <p:pic>
        <p:nvPicPr>
          <p:cNvPr id="5161" name="图片 53" descr="场地规划"/>
          <p:cNvPicPr>
            <a:picLocks noChangeAspect="1"/>
          </p:cNvPicPr>
          <p:nvPr/>
        </p:nvPicPr>
        <p:blipFill>
          <a:blip r:embed="rId5"/>
          <a:stretch>
            <a:fillRect/>
          </a:stretch>
        </p:blipFill>
        <p:spPr>
          <a:xfrm>
            <a:off x="9575800" y="2046288"/>
            <a:ext cx="676275" cy="268287"/>
          </a:xfrm>
          <a:prstGeom prst="rect">
            <a:avLst/>
          </a:prstGeom>
          <a:noFill/>
          <a:ln w="9525">
            <a:noFill/>
            <a:miter/>
          </a:ln>
        </p:spPr>
      </p:pic>
      <p:sp>
        <p:nvSpPr>
          <p:cNvPr id="5162" name="文本框 54"/>
          <p:cNvSpPr txBox="1"/>
          <p:nvPr/>
        </p:nvSpPr>
        <p:spPr>
          <a:xfrm>
            <a:off x="1279525" y="4189413"/>
            <a:ext cx="10147300" cy="1651000"/>
          </a:xfrm>
          <a:prstGeom prst="rect">
            <a:avLst/>
          </a:prstGeom>
          <a:noFill/>
          <a:ln w="9525">
            <a:noFill/>
            <a:miter/>
          </a:ln>
        </p:spPr>
        <p:txBody>
          <a:bodyPr wrap="square" anchor="t">
            <a:spAutoFit/>
          </a:bodyPr>
          <a:lstStyle/>
          <a:p>
            <a:pPr lvl="0">
              <a:lnSpc>
                <a:spcPct val="160000"/>
              </a:lnSpc>
            </a:pPr>
            <a:r>
              <a:rPr lang="zh-CN" altLang="en-US" sz="1600" b="1">
                <a:solidFill>
                  <a:srgbClr val="00B0F0"/>
                </a:solidFill>
                <a:latin typeface="微软雅黑" panose="020B0503020204020204" charset="-122"/>
                <a:ea typeface="微软雅黑" panose="020B0503020204020204" charset="-122"/>
              </a:rPr>
              <a:t>2008年</a:t>
            </a:r>
            <a:r>
              <a:rPr lang="zh-CN" altLang="en-US" sz="1600">
                <a:solidFill>
                  <a:srgbClr val="D9D9D9"/>
                </a:solidFill>
                <a:latin typeface="微软雅黑" panose="020B0503020204020204" charset="-122"/>
                <a:ea typeface="微软雅黑" panose="020B0503020204020204" charset="-122"/>
              </a:rPr>
              <a:t>：物联中国，智慧城市的概念被提出。</a:t>
            </a:r>
            <a:endParaRPr lang="zh-CN" altLang="en-US" sz="1600">
              <a:solidFill>
                <a:srgbClr val="D9D9D9"/>
              </a:solidFill>
              <a:latin typeface="微软雅黑" panose="020B0503020204020204" charset="-122"/>
              <a:ea typeface="微软雅黑" panose="020B0503020204020204" charset="-122"/>
            </a:endParaRPr>
          </a:p>
          <a:p>
            <a:pPr lvl="0">
              <a:lnSpc>
                <a:spcPct val="160000"/>
              </a:lnSpc>
            </a:pPr>
            <a:r>
              <a:rPr lang="zh-CN" altLang="en-US" sz="1600" b="1">
                <a:solidFill>
                  <a:srgbClr val="00B0F0"/>
                </a:solidFill>
                <a:latin typeface="微软雅黑" panose="020B0503020204020204" charset="-122"/>
                <a:ea typeface="微软雅黑" panose="020B0503020204020204" charset="-122"/>
              </a:rPr>
              <a:t>2014年</a:t>
            </a:r>
            <a:r>
              <a:rPr lang="zh-CN" altLang="en-US" sz="1600">
                <a:solidFill>
                  <a:srgbClr val="D9D9D9"/>
                </a:solidFill>
                <a:latin typeface="微软雅黑" panose="020B0503020204020204" charset="-122"/>
                <a:ea typeface="微软雅黑" panose="020B0503020204020204" charset="-122"/>
              </a:rPr>
              <a:t>：国家开发银行表示，在“十二五”后三年，与住建部合作投资“智慧城市”的资金规模可达800亿元；</a:t>
            </a:r>
            <a:endParaRPr lang="zh-CN" altLang="en-US" sz="1600">
              <a:solidFill>
                <a:srgbClr val="D9D9D9"/>
              </a:solidFill>
              <a:latin typeface="微软雅黑" panose="020B0503020204020204" charset="-122"/>
              <a:ea typeface="微软雅黑" panose="020B0503020204020204" charset="-122"/>
            </a:endParaRPr>
          </a:p>
          <a:p>
            <a:pPr lvl="0">
              <a:lnSpc>
                <a:spcPct val="160000"/>
              </a:lnSpc>
            </a:pPr>
            <a:r>
              <a:rPr lang="zh-CN" altLang="en-US" sz="1600" b="1">
                <a:solidFill>
                  <a:srgbClr val="00B0F0"/>
                </a:solidFill>
                <a:latin typeface="微软雅黑" panose="020B0503020204020204" charset="-122"/>
                <a:ea typeface="微软雅黑" panose="020B0503020204020204" charset="-122"/>
              </a:rPr>
              <a:t>2015年</a:t>
            </a:r>
            <a:r>
              <a:rPr lang="zh-CN" altLang="en-US" sz="1600">
                <a:solidFill>
                  <a:srgbClr val="D9D9D9"/>
                </a:solidFill>
                <a:latin typeface="微软雅黑" panose="020B0503020204020204" charset="-122"/>
                <a:ea typeface="微软雅黑" panose="020B0503020204020204" charset="-122"/>
              </a:rPr>
              <a:t>：国家智慧城市三批试点城市达到290个；据市场研究机构预测：“十三五”期间智慧城市产业规模累计将</a:t>
            </a:r>
            <a:r>
              <a:rPr lang="zh-CN" altLang="en-US" sz="1600" smtClean="0">
                <a:solidFill>
                  <a:srgbClr val="D9D9D9"/>
                </a:solidFill>
                <a:latin typeface="微软雅黑" panose="020B0503020204020204" charset="-122"/>
                <a:ea typeface="微软雅黑" panose="020B0503020204020204" charset="-122"/>
              </a:rPr>
              <a:t>达到</a:t>
            </a:r>
            <a:r>
              <a:rPr lang="en-US" altLang="zh-CN" sz="1600" smtClean="0">
                <a:solidFill>
                  <a:srgbClr val="D9D9D9"/>
                </a:solidFill>
                <a:latin typeface="微软雅黑" panose="020B0503020204020204" charset="-122"/>
                <a:ea typeface="微软雅黑" panose="020B0503020204020204" charset="-122"/>
              </a:rPr>
              <a:t>4</a:t>
            </a:r>
            <a:r>
              <a:rPr lang="zh-CN" altLang="en-US" sz="1600" smtClean="0">
                <a:solidFill>
                  <a:srgbClr val="D9D9D9"/>
                </a:solidFill>
                <a:latin typeface="微软雅黑" panose="020B0503020204020204" charset="-122"/>
                <a:ea typeface="微软雅黑" panose="020B0503020204020204" charset="-122"/>
              </a:rPr>
              <a:t>万亿</a:t>
            </a:r>
            <a:r>
              <a:rPr lang="zh-CN" altLang="en-US" sz="1600">
                <a:solidFill>
                  <a:srgbClr val="D9D9D9"/>
                </a:solidFill>
                <a:latin typeface="微软雅黑" panose="020B0503020204020204" charset="-122"/>
                <a:ea typeface="微软雅黑" panose="020B0503020204020204" charset="-122"/>
              </a:rPr>
              <a:t>元。</a:t>
            </a:r>
            <a:endParaRPr lang="zh-CN" altLang="en-US" sz="1600">
              <a:solidFill>
                <a:srgbClr val="D9D9D9"/>
              </a:solidFill>
              <a:latin typeface="微软雅黑" panose="020B0503020204020204" charset="-122"/>
              <a:ea typeface="微软雅黑" panose="020B0503020204020204" charset="-122"/>
            </a:endParaRPr>
          </a:p>
        </p:txBody>
      </p:sp>
    </p:spTree>
  </p:cSld>
  <p:clrMapOvr>
    <a:masterClrMapping/>
  </p:clrMapOvr>
  <p:transition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图片 5" descr="ppt科技背景4"/>
          <p:cNvPicPr>
            <a:picLocks noChangeAspect="1"/>
          </p:cNvPicPr>
          <p:nvPr/>
        </p:nvPicPr>
        <p:blipFill>
          <a:blip r:embed="rId1"/>
          <a:stretch>
            <a:fillRect/>
          </a:stretch>
        </p:blipFill>
        <p:spPr>
          <a:xfrm>
            <a:off x="-11112" y="-4762"/>
            <a:ext cx="12206287" cy="6865937"/>
          </a:xfrm>
          <a:prstGeom prst="rect">
            <a:avLst/>
          </a:prstGeom>
          <a:noFill/>
          <a:ln w="9525">
            <a:noFill/>
            <a:miter/>
          </a:ln>
        </p:spPr>
      </p:pic>
      <p:grpSp>
        <p:nvGrpSpPr>
          <p:cNvPr id="6146" name="组合 2"/>
          <p:cNvGrpSpPr/>
          <p:nvPr/>
        </p:nvGrpSpPr>
        <p:grpSpPr>
          <a:xfrm>
            <a:off x="428625" y="249238"/>
            <a:ext cx="830263" cy="744537"/>
            <a:chOff x="1719" y="3207"/>
            <a:chExt cx="5207" cy="4676"/>
          </a:xfrm>
        </p:grpSpPr>
        <p:sp>
          <p:nvSpPr>
            <p:cNvPr id="31" name="任意多边形 30"/>
            <p:cNvSpPr/>
            <p:nvPr/>
          </p:nvSpPr>
          <p:spPr>
            <a:xfrm>
              <a:off x="2229" y="3665"/>
              <a:ext cx="4187" cy="37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6350">
              <a:solidFill>
                <a:srgbClr val="00B0F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4" name="任意多边形 23"/>
            <p:cNvSpPr/>
            <p:nvPr/>
          </p:nvSpPr>
          <p:spPr>
            <a:xfrm>
              <a:off x="1719" y="3207"/>
              <a:ext cx="5207" cy="467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12700">
              <a:solidFill>
                <a:srgbClr val="00B0F0">
                  <a:alpha val="56000"/>
                </a:srgb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6149" name="文本框 1"/>
          <p:cNvSpPr txBox="1"/>
          <p:nvPr/>
        </p:nvSpPr>
        <p:spPr>
          <a:xfrm>
            <a:off x="550863" y="412750"/>
            <a:ext cx="569912" cy="419100"/>
          </a:xfrm>
          <a:prstGeom prst="rect">
            <a:avLst/>
          </a:prstGeom>
          <a:noFill/>
          <a:ln w="9525">
            <a:noFill/>
            <a:miter/>
          </a:ln>
        </p:spPr>
        <p:txBody>
          <a:bodyPr wrap="none" anchor="t">
            <a:spAutoFit/>
          </a:bodyPr>
          <a:lstStyle/>
          <a:p>
            <a:pPr lvl="0"/>
            <a:r>
              <a:rPr lang="en-US" altLang="zh-CN" sz="2000" b="1">
                <a:solidFill>
                  <a:srgbClr val="00B0F0"/>
                </a:solidFill>
                <a:latin typeface="微软雅黑" panose="020B0503020204020204" charset="-122"/>
                <a:ea typeface="微软雅黑" panose="020B0503020204020204" charset="-122"/>
              </a:rPr>
              <a:t>1.2</a:t>
            </a:r>
            <a:endParaRPr lang="en-US" altLang="zh-CN" sz="2000" b="1">
              <a:solidFill>
                <a:srgbClr val="00B0F0"/>
              </a:solidFill>
              <a:latin typeface="微软雅黑" panose="020B0503020204020204" charset="-122"/>
              <a:ea typeface="微软雅黑" panose="020B0503020204020204" charset="-122"/>
            </a:endParaRPr>
          </a:p>
        </p:txBody>
      </p:sp>
      <p:sp>
        <p:nvSpPr>
          <p:cNvPr id="6150" name="文本框 3"/>
          <p:cNvSpPr txBox="1"/>
          <p:nvPr/>
        </p:nvSpPr>
        <p:spPr>
          <a:xfrm>
            <a:off x="1308100" y="344488"/>
            <a:ext cx="5432425" cy="523220"/>
          </a:xfrm>
          <a:prstGeom prst="rect">
            <a:avLst/>
          </a:prstGeom>
          <a:noFill/>
          <a:ln w="9525">
            <a:noFill/>
            <a:miter/>
          </a:ln>
        </p:spPr>
        <p:txBody>
          <a:bodyPr wrap="square" anchor="t">
            <a:spAutoFit/>
          </a:bodyPr>
          <a:lstStyle/>
          <a:p>
            <a:pPr lvl="0"/>
            <a:r>
              <a:rPr lang="zh-CN" altLang="en-US" sz="2800" b="1" smtClean="0">
                <a:solidFill>
                  <a:schemeClr val="bg1"/>
                </a:solidFill>
                <a:latin typeface="微软雅黑" panose="020B0503020204020204" charset="-122"/>
                <a:ea typeface="微软雅黑" panose="020B0503020204020204" charset="-122"/>
              </a:rPr>
              <a:t>智慧城市建设目标</a:t>
            </a:r>
            <a:r>
              <a:rPr lang="en-US" altLang="zh-CN" sz="2800" b="1" smtClean="0">
                <a:solidFill>
                  <a:schemeClr val="bg1"/>
                </a:solidFill>
                <a:latin typeface="微软雅黑" panose="020B0503020204020204" charset="-122"/>
                <a:ea typeface="微软雅黑" panose="020B0503020204020204" charset="-122"/>
              </a:rPr>
              <a:t>&amp;</a:t>
            </a:r>
            <a:r>
              <a:rPr lang="zh-CN" altLang="en-US" sz="2800" b="1" smtClean="0">
                <a:solidFill>
                  <a:schemeClr val="bg1"/>
                </a:solidFill>
                <a:latin typeface="微软雅黑" panose="020B0503020204020204" charset="-122"/>
                <a:ea typeface="微软雅黑" panose="020B0503020204020204" charset="-122"/>
              </a:rPr>
              <a:t>挑战</a:t>
            </a:r>
            <a:endParaRPr lang="zh-CN" altLang="en-US" sz="2800" b="1">
              <a:solidFill>
                <a:schemeClr val="bg1"/>
              </a:solidFill>
              <a:latin typeface="微软雅黑" panose="020B0503020204020204" charset="-122"/>
              <a:ea typeface="微软雅黑" panose="020B0503020204020204" charset="-122"/>
            </a:endParaRPr>
          </a:p>
        </p:txBody>
      </p:sp>
      <p:sp>
        <p:nvSpPr>
          <p:cNvPr id="6151" name="文本框 54"/>
          <p:cNvSpPr txBox="1"/>
          <p:nvPr/>
        </p:nvSpPr>
        <p:spPr>
          <a:xfrm>
            <a:off x="1322388" y="2258445"/>
            <a:ext cx="4992687" cy="941796"/>
          </a:xfrm>
          <a:prstGeom prst="rect">
            <a:avLst/>
          </a:prstGeom>
          <a:noFill/>
          <a:ln w="9525">
            <a:noFill/>
            <a:miter/>
          </a:ln>
        </p:spPr>
        <p:txBody>
          <a:bodyPr wrap="square" anchor="t">
            <a:spAutoFit/>
          </a:bodyPr>
          <a:lstStyle/>
          <a:p>
            <a:pPr lvl="0">
              <a:lnSpc>
                <a:spcPct val="120000"/>
              </a:lnSpc>
            </a:pPr>
            <a:r>
              <a:rPr lang="zh-CN" altLang="en-US" b="1">
                <a:solidFill>
                  <a:srgbClr val="00B0F0"/>
                </a:solidFill>
                <a:latin typeface="微软雅黑" panose="020B0503020204020204" charset="-122"/>
                <a:ea typeface="微软雅黑" panose="020B0503020204020204" charset="-122"/>
              </a:rPr>
              <a:t>智慧城市</a:t>
            </a:r>
            <a:r>
              <a:rPr lang="zh-CN" altLang="en-US" sz="1400">
                <a:solidFill>
                  <a:srgbClr val="F2F2F2"/>
                </a:solidFill>
                <a:latin typeface="微软雅黑" panose="020B0503020204020204" charset="-122"/>
                <a:ea typeface="微软雅黑" panose="020B0503020204020204" charset="-122"/>
              </a:rPr>
              <a:t>意味着在城市不同部门和系统之间实现信息共享和协同作业，更合理的利用资源、做出最好的城市发展和管理决策、及时预测和应对突发事件和灾害。</a:t>
            </a:r>
            <a:endParaRPr lang="zh-CN" altLang="en-US" sz="1400">
              <a:solidFill>
                <a:srgbClr val="F2F2F2"/>
              </a:solidFill>
              <a:latin typeface="微软雅黑" panose="020B0503020204020204" charset="-122"/>
              <a:ea typeface="微软雅黑" panose="020B0503020204020204" charset="-122"/>
            </a:endParaRPr>
          </a:p>
        </p:txBody>
      </p:sp>
      <p:pic>
        <p:nvPicPr>
          <p:cNvPr id="6152" name="图片 4" descr="场地规划 - Assistor"/>
          <p:cNvPicPr>
            <a:picLocks noChangeAspect="1"/>
          </p:cNvPicPr>
          <p:nvPr/>
        </p:nvPicPr>
        <p:blipFill>
          <a:blip r:embed="rId2"/>
          <a:stretch>
            <a:fillRect/>
          </a:stretch>
        </p:blipFill>
        <p:spPr>
          <a:xfrm>
            <a:off x="6740525" y="739775"/>
            <a:ext cx="3916363" cy="5421313"/>
          </a:xfrm>
          <a:prstGeom prst="rect">
            <a:avLst/>
          </a:prstGeom>
          <a:noFill/>
          <a:ln w="9525">
            <a:noFill/>
            <a:miter/>
          </a:ln>
        </p:spPr>
      </p:pic>
      <p:sp>
        <p:nvSpPr>
          <p:cNvPr id="6153" name="文本框 6"/>
          <p:cNvSpPr txBox="1"/>
          <p:nvPr/>
        </p:nvSpPr>
        <p:spPr>
          <a:xfrm>
            <a:off x="1322388" y="3334609"/>
            <a:ext cx="4924425" cy="609398"/>
          </a:xfrm>
          <a:prstGeom prst="rect">
            <a:avLst/>
          </a:prstGeom>
          <a:noFill/>
          <a:ln w="9525">
            <a:noFill/>
            <a:miter/>
          </a:ln>
        </p:spPr>
        <p:txBody>
          <a:bodyPr wrap="square" anchor="t">
            <a:spAutoFit/>
          </a:bodyPr>
          <a:lstStyle/>
          <a:p>
            <a:pPr lvl="0">
              <a:lnSpc>
                <a:spcPct val="120000"/>
              </a:lnSpc>
            </a:pPr>
            <a:r>
              <a:rPr lang="zh-CN" altLang="en-US" sz="1400" b="1">
                <a:solidFill>
                  <a:srgbClr val="00B0F0"/>
                </a:solidFill>
                <a:latin typeface="微软雅黑" panose="020B0503020204020204" charset="-122"/>
                <a:ea typeface="微软雅黑" panose="020B0503020204020204" charset="-122"/>
                <a:sym typeface="宋体" panose="02010600030101010101" pitchFamily="2" charset="-122"/>
              </a:rPr>
              <a:t>全面感测</a:t>
            </a:r>
            <a:r>
              <a:rPr lang="zh-CN" altLang="en-US" sz="1400">
                <a:solidFill>
                  <a:srgbClr val="F2F2F2"/>
                </a:solidFill>
                <a:latin typeface="微软雅黑" panose="020B0503020204020204" charset="-122"/>
                <a:ea typeface="微软雅黑" panose="020B0503020204020204" charset="-122"/>
                <a:sym typeface="宋体" panose="02010600030101010101" pitchFamily="2" charset="-122"/>
              </a:rPr>
              <a:t>：遍布各处的传感器和智能设备组成“物联网”，对城市运行的核心系统进行测量、监控和分析；</a:t>
            </a:r>
            <a:endParaRPr lang="zh-CN" altLang="en-US" sz="1400">
              <a:solidFill>
                <a:srgbClr val="F2F2F2"/>
              </a:solidFill>
              <a:latin typeface="微软雅黑" panose="020B0503020204020204" charset="-122"/>
              <a:ea typeface="微软雅黑" panose="020B0503020204020204" charset="-122"/>
              <a:sym typeface="宋体" panose="02010600030101010101" pitchFamily="2" charset="-122"/>
            </a:endParaRPr>
          </a:p>
        </p:txBody>
      </p:sp>
      <p:sp>
        <p:nvSpPr>
          <p:cNvPr id="6154" name="文本框 7"/>
          <p:cNvSpPr txBox="1"/>
          <p:nvPr/>
        </p:nvSpPr>
        <p:spPr>
          <a:xfrm>
            <a:off x="1322388" y="3986425"/>
            <a:ext cx="4906962" cy="609398"/>
          </a:xfrm>
          <a:prstGeom prst="rect">
            <a:avLst/>
          </a:prstGeom>
          <a:noFill/>
          <a:ln w="9525">
            <a:noFill/>
            <a:miter/>
          </a:ln>
        </p:spPr>
        <p:txBody>
          <a:bodyPr wrap="square" anchor="t">
            <a:spAutoFit/>
          </a:bodyPr>
          <a:lstStyle/>
          <a:p>
            <a:pPr lvl="0">
              <a:lnSpc>
                <a:spcPct val="120000"/>
              </a:lnSpc>
            </a:pPr>
            <a:r>
              <a:rPr lang="zh-CN" altLang="en-US" sz="1400" b="1">
                <a:solidFill>
                  <a:srgbClr val="00B0F0"/>
                </a:solidFill>
                <a:latin typeface="微软雅黑" panose="020B0503020204020204" charset="-122"/>
                <a:ea typeface="微软雅黑" panose="020B0503020204020204" charset="-122"/>
                <a:sym typeface="宋体" panose="02010600030101010101" pitchFamily="2" charset="-122"/>
              </a:rPr>
              <a:t>充分整合</a:t>
            </a:r>
            <a:r>
              <a:rPr lang="zh-CN" altLang="en-US" sz="1400">
                <a:solidFill>
                  <a:srgbClr val="F2F2F2"/>
                </a:solidFill>
                <a:latin typeface="微软雅黑" panose="020B0503020204020204" charset="-122"/>
                <a:ea typeface="微软雅黑" panose="020B0503020204020204" charset="-122"/>
                <a:sym typeface="宋体" panose="02010600030101010101" pitchFamily="2" charset="-122"/>
              </a:rPr>
              <a:t>：“物联网”与互联网系统完全连接和融合，将数据整合为城市核心系统的运行全图，提供智慧的基础设施；</a:t>
            </a:r>
            <a:endParaRPr lang="zh-CN" altLang="en-US">
              <a:latin typeface="Calibri" panose="020F0502020204030204" charset="0"/>
              <a:ea typeface="宋体" panose="02010600030101010101" pitchFamily="2" charset="-122"/>
            </a:endParaRPr>
          </a:p>
        </p:txBody>
      </p:sp>
      <p:sp>
        <p:nvSpPr>
          <p:cNvPr id="6155" name="文本框 8"/>
          <p:cNvSpPr txBox="1"/>
          <p:nvPr/>
        </p:nvSpPr>
        <p:spPr>
          <a:xfrm>
            <a:off x="1311275" y="4680970"/>
            <a:ext cx="5172075" cy="523220"/>
          </a:xfrm>
          <a:prstGeom prst="rect">
            <a:avLst/>
          </a:prstGeom>
          <a:noFill/>
          <a:ln w="9525">
            <a:noFill/>
            <a:miter/>
          </a:ln>
        </p:spPr>
        <p:txBody>
          <a:bodyPr wrap="square" anchor="t">
            <a:spAutoFit/>
          </a:bodyPr>
          <a:lstStyle/>
          <a:p>
            <a:pPr lvl="0"/>
            <a:r>
              <a:rPr lang="zh-CN" altLang="en-US" sz="1400" b="1">
                <a:solidFill>
                  <a:srgbClr val="00B0F0"/>
                </a:solidFill>
                <a:latin typeface="微软雅黑" panose="020B0503020204020204" charset="-122"/>
                <a:ea typeface="微软雅黑" panose="020B0503020204020204" charset="-122"/>
                <a:sym typeface="宋体" panose="02010600030101010101" pitchFamily="2" charset="-122"/>
              </a:rPr>
              <a:t>协同运作</a:t>
            </a:r>
            <a:r>
              <a:rPr lang="zh-CN" altLang="en-US" sz="1400">
                <a:solidFill>
                  <a:srgbClr val="F2F2F2"/>
                </a:solidFill>
                <a:latin typeface="微软雅黑" panose="020B0503020204020204" charset="-122"/>
                <a:ea typeface="微软雅黑" panose="020B0503020204020204" charset="-122"/>
                <a:sym typeface="宋体" panose="02010600030101010101" pitchFamily="2" charset="-122"/>
              </a:rPr>
              <a:t>：基于智慧的基础设施，城市里的各个关键系统和参与者进行和谐高效地协作，达成城市运行的最佳状态。</a:t>
            </a:r>
            <a:endParaRPr lang="zh-CN" altLang="en-US" sz="1400">
              <a:solidFill>
                <a:srgbClr val="F2F2F2"/>
              </a:solidFill>
              <a:latin typeface="微软雅黑" panose="020B0503020204020204" charset="-122"/>
              <a:ea typeface="微软雅黑" panose="020B0503020204020204" charset="-122"/>
              <a:sym typeface="宋体" panose="02010600030101010101" pitchFamily="2" charset="-122"/>
            </a:endParaRPr>
          </a:p>
        </p:txBody>
      </p:sp>
      <p:sp>
        <p:nvSpPr>
          <p:cNvPr id="10" name="任意多边形 9"/>
          <p:cNvSpPr/>
          <p:nvPr/>
        </p:nvSpPr>
        <p:spPr>
          <a:xfrm flipV="1">
            <a:off x="1128713" y="3418908"/>
            <a:ext cx="177800" cy="16033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00B0F0"/>
          </a:solidFill>
          <a:ln w="6350">
            <a:solidFill>
              <a:srgbClr val="00B0F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任意多边形 10"/>
          <p:cNvSpPr/>
          <p:nvPr/>
        </p:nvSpPr>
        <p:spPr>
          <a:xfrm flipV="1">
            <a:off x="1128713" y="4082483"/>
            <a:ext cx="177800" cy="15875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00B0F0"/>
          </a:solidFill>
          <a:ln w="6350">
            <a:solidFill>
              <a:srgbClr val="00B0F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任意多边形 11"/>
          <p:cNvSpPr/>
          <p:nvPr/>
        </p:nvSpPr>
        <p:spPr>
          <a:xfrm flipV="1">
            <a:off x="1128713" y="4753995"/>
            <a:ext cx="177800" cy="16033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00B0F0"/>
          </a:solidFill>
          <a:ln w="6350">
            <a:solidFill>
              <a:srgbClr val="00B0F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Tree>
  </p:cSld>
  <p:clrMapOvr>
    <a:masterClrMapping/>
  </p:clrMapOvr>
  <p:transition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图片 5" descr="ppt科技背景4"/>
          <p:cNvPicPr>
            <a:picLocks noChangeAspect="1"/>
          </p:cNvPicPr>
          <p:nvPr/>
        </p:nvPicPr>
        <p:blipFill>
          <a:blip r:embed="rId1"/>
          <a:stretch>
            <a:fillRect/>
          </a:stretch>
        </p:blipFill>
        <p:spPr>
          <a:xfrm>
            <a:off x="-22225" y="-13970"/>
            <a:ext cx="12226290" cy="6884670"/>
          </a:xfrm>
          <a:prstGeom prst="rect">
            <a:avLst/>
          </a:prstGeom>
          <a:noFill/>
          <a:ln w="9525">
            <a:noFill/>
            <a:miter/>
          </a:ln>
        </p:spPr>
      </p:pic>
      <p:grpSp>
        <p:nvGrpSpPr>
          <p:cNvPr id="7170" name="组合 2"/>
          <p:cNvGrpSpPr/>
          <p:nvPr/>
        </p:nvGrpSpPr>
        <p:grpSpPr>
          <a:xfrm>
            <a:off x="428625" y="249238"/>
            <a:ext cx="830263" cy="744537"/>
            <a:chOff x="1719" y="3207"/>
            <a:chExt cx="5207" cy="4676"/>
          </a:xfrm>
        </p:grpSpPr>
        <p:sp>
          <p:nvSpPr>
            <p:cNvPr id="31" name="任意多边形 30"/>
            <p:cNvSpPr/>
            <p:nvPr/>
          </p:nvSpPr>
          <p:spPr>
            <a:xfrm>
              <a:off x="2229" y="3665"/>
              <a:ext cx="4187" cy="37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6350">
              <a:solidFill>
                <a:srgbClr val="00B0F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4" name="任意多边形 23"/>
            <p:cNvSpPr/>
            <p:nvPr/>
          </p:nvSpPr>
          <p:spPr>
            <a:xfrm>
              <a:off x="1719" y="3207"/>
              <a:ext cx="5207" cy="467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12700">
              <a:solidFill>
                <a:srgbClr val="00B0F0">
                  <a:alpha val="56000"/>
                </a:srgb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7173" name="文本框 1"/>
          <p:cNvSpPr txBox="1"/>
          <p:nvPr/>
        </p:nvSpPr>
        <p:spPr>
          <a:xfrm>
            <a:off x="550863" y="412750"/>
            <a:ext cx="575799" cy="400110"/>
          </a:xfrm>
          <a:prstGeom prst="rect">
            <a:avLst/>
          </a:prstGeom>
          <a:noFill/>
          <a:ln w="9525">
            <a:noFill/>
            <a:miter/>
          </a:ln>
        </p:spPr>
        <p:txBody>
          <a:bodyPr wrap="none" anchor="t">
            <a:spAutoFit/>
          </a:bodyPr>
          <a:lstStyle/>
          <a:p>
            <a:pPr lvl="0"/>
            <a:r>
              <a:rPr lang="en-US" altLang="zh-CN" sz="2000" b="1" smtClean="0">
                <a:solidFill>
                  <a:srgbClr val="00B0F0"/>
                </a:solidFill>
                <a:latin typeface="微软雅黑" panose="020B0503020204020204" charset="-122"/>
                <a:ea typeface="微软雅黑" panose="020B0503020204020204" charset="-122"/>
              </a:rPr>
              <a:t>1.3</a:t>
            </a:r>
            <a:endParaRPr lang="en-US" altLang="zh-CN" sz="2000" b="1">
              <a:solidFill>
                <a:srgbClr val="00B0F0"/>
              </a:solidFill>
              <a:latin typeface="微软雅黑" panose="020B0503020204020204" charset="-122"/>
              <a:ea typeface="微软雅黑" panose="020B0503020204020204" charset="-122"/>
            </a:endParaRPr>
          </a:p>
        </p:txBody>
      </p:sp>
      <p:sp>
        <p:nvSpPr>
          <p:cNvPr id="7174" name="文本框 3"/>
          <p:cNvSpPr txBox="1"/>
          <p:nvPr/>
        </p:nvSpPr>
        <p:spPr>
          <a:xfrm>
            <a:off x="1308100" y="344488"/>
            <a:ext cx="3413125" cy="523220"/>
          </a:xfrm>
          <a:prstGeom prst="rect">
            <a:avLst/>
          </a:prstGeom>
          <a:noFill/>
          <a:ln w="9525">
            <a:noFill/>
            <a:miter/>
          </a:ln>
        </p:spPr>
        <p:txBody>
          <a:bodyPr wrap="square" anchor="t">
            <a:spAutoFit/>
          </a:bodyPr>
          <a:lstStyle/>
          <a:p>
            <a:pPr lvl="0"/>
            <a:r>
              <a:rPr lang="zh-CN" altLang="en-US" sz="2800" b="1" smtClean="0">
                <a:solidFill>
                  <a:schemeClr val="bg1"/>
                </a:solidFill>
                <a:latin typeface="微软雅黑" panose="020B0503020204020204" charset="-122"/>
                <a:ea typeface="微软雅黑" panose="020B0503020204020204" charset="-122"/>
              </a:rPr>
              <a:t>政策引导</a:t>
            </a:r>
            <a:endParaRPr lang="zh-CN" altLang="en-US" sz="2800" b="1">
              <a:solidFill>
                <a:schemeClr val="bg1"/>
              </a:solidFill>
              <a:latin typeface="微软雅黑" panose="020B0503020204020204" charset="-122"/>
              <a:ea typeface="微软雅黑" panose="020B0503020204020204" charset="-122"/>
            </a:endParaRPr>
          </a:p>
        </p:txBody>
      </p:sp>
      <p:sp>
        <p:nvSpPr>
          <p:cNvPr id="7175" name="文本框 54"/>
          <p:cNvSpPr txBox="1"/>
          <p:nvPr/>
        </p:nvSpPr>
        <p:spPr>
          <a:xfrm>
            <a:off x="1341438" y="1989138"/>
            <a:ext cx="4992687" cy="1643527"/>
          </a:xfrm>
          <a:prstGeom prst="rect">
            <a:avLst/>
          </a:prstGeom>
          <a:noFill/>
          <a:ln w="9525">
            <a:noFill/>
            <a:miter/>
          </a:ln>
        </p:spPr>
        <p:txBody>
          <a:bodyPr wrap="square" anchor="t">
            <a:spAutoFit/>
          </a:bodyPr>
          <a:lstStyle/>
          <a:p>
            <a:pPr lvl="0">
              <a:lnSpc>
                <a:spcPct val="120000"/>
              </a:lnSpc>
            </a:pPr>
            <a:r>
              <a:rPr lang="en-US" altLang="zh-CN" sz="1400" smtClean="0">
                <a:solidFill>
                  <a:srgbClr val="F2F2F2"/>
                </a:solidFill>
                <a:latin typeface="微软雅黑" panose="020B0503020204020204" charset="-122"/>
                <a:ea typeface="微软雅黑" panose="020B0503020204020204" charset="-122"/>
              </a:rPr>
              <a:t>2016</a:t>
            </a:r>
            <a:r>
              <a:rPr lang="zh-CN" altLang="en-US" sz="1400">
                <a:solidFill>
                  <a:srgbClr val="F2F2F2"/>
                </a:solidFill>
                <a:latin typeface="微软雅黑" panose="020B0503020204020204" charset="-122"/>
                <a:ea typeface="微软雅黑" panose="020B0503020204020204" charset="-122"/>
              </a:rPr>
              <a:t>年</a:t>
            </a:r>
            <a:r>
              <a:rPr lang="en-US" altLang="zh-CN" sz="1400">
                <a:solidFill>
                  <a:srgbClr val="F2F2F2"/>
                </a:solidFill>
                <a:latin typeface="微软雅黑" panose="020B0503020204020204" charset="-122"/>
                <a:ea typeface="微软雅黑" panose="020B0503020204020204" charset="-122"/>
              </a:rPr>
              <a:t>10</a:t>
            </a:r>
            <a:r>
              <a:rPr lang="zh-CN" altLang="en-US" sz="1400">
                <a:solidFill>
                  <a:srgbClr val="F2F2F2"/>
                </a:solidFill>
                <a:latin typeface="微软雅黑" panose="020B0503020204020204" charset="-122"/>
                <a:ea typeface="微软雅黑" panose="020B0503020204020204" charset="-122"/>
              </a:rPr>
              <a:t>月</a:t>
            </a:r>
            <a:r>
              <a:rPr lang="en-US" altLang="zh-CN" sz="1400">
                <a:solidFill>
                  <a:srgbClr val="F2F2F2"/>
                </a:solidFill>
                <a:latin typeface="微软雅黑" panose="020B0503020204020204" charset="-122"/>
                <a:ea typeface="微软雅黑" panose="020B0503020204020204" charset="-122"/>
              </a:rPr>
              <a:t>10</a:t>
            </a:r>
            <a:r>
              <a:rPr lang="zh-CN" altLang="en-US" sz="1400">
                <a:solidFill>
                  <a:srgbClr val="F2F2F2"/>
                </a:solidFill>
                <a:latin typeface="微软雅黑" panose="020B0503020204020204" charset="-122"/>
                <a:ea typeface="微软雅黑" panose="020B0503020204020204" charset="-122"/>
              </a:rPr>
              <a:t>到</a:t>
            </a:r>
            <a:r>
              <a:rPr lang="en-US" altLang="zh-CN" sz="1400">
                <a:solidFill>
                  <a:srgbClr val="F2F2F2"/>
                </a:solidFill>
                <a:latin typeface="微软雅黑" panose="020B0503020204020204" charset="-122"/>
                <a:ea typeface="微软雅黑" panose="020B0503020204020204" charset="-122"/>
              </a:rPr>
              <a:t>11</a:t>
            </a:r>
            <a:r>
              <a:rPr lang="zh-CN" altLang="en-US" sz="1400">
                <a:solidFill>
                  <a:srgbClr val="F2F2F2"/>
                </a:solidFill>
                <a:latin typeface="微软雅黑" panose="020B0503020204020204" charset="-122"/>
                <a:ea typeface="微软雅黑" panose="020B0503020204020204" charset="-122"/>
              </a:rPr>
              <a:t>日</a:t>
            </a:r>
            <a:r>
              <a:rPr lang="zh-CN" altLang="en-US" sz="1400" smtClean="0">
                <a:solidFill>
                  <a:srgbClr val="F2F2F2"/>
                </a:solidFill>
                <a:latin typeface="微软雅黑" panose="020B0503020204020204" charset="-122"/>
                <a:ea typeface="微软雅黑" panose="020B0503020204020204" charset="-122"/>
              </a:rPr>
              <a:t>，在江西南昌举行的全国</a:t>
            </a:r>
            <a:r>
              <a:rPr lang="zh-CN" altLang="en-US" sz="1400">
                <a:solidFill>
                  <a:srgbClr val="F2F2F2"/>
                </a:solidFill>
                <a:latin typeface="微软雅黑" panose="020B0503020204020204" charset="-122"/>
                <a:ea typeface="微软雅黑" panose="020B0503020204020204" charset="-122"/>
              </a:rPr>
              <a:t>社会治安综合治理创新</a:t>
            </a:r>
            <a:r>
              <a:rPr lang="zh-CN" altLang="en-US" sz="1400" smtClean="0">
                <a:solidFill>
                  <a:srgbClr val="F2F2F2"/>
                </a:solidFill>
                <a:latin typeface="微软雅黑" panose="020B0503020204020204" charset="-122"/>
                <a:ea typeface="微软雅黑" panose="020B0503020204020204" charset="-122"/>
              </a:rPr>
              <a:t>工作会议上，中央政法委书记孟建柱传达了</a:t>
            </a:r>
            <a:r>
              <a:rPr lang="zh-CN" altLang="en-US" sz="1400" b="1">
                <a:solidFill>
                  <a:srgbClr val="00B0F0"/>
                </a:solidFill>
                <a:latin typeface="微软雅黑" panose="020B0503020204020204" charset="-122"/>
                <a:ea typeface="微软雅黑" panose="020B0503020204020204" charset="-122"/>
              </a:rPr>
              <a:t>国家主席习近平对加强和创新社会治理的重要指示</a:t>
            </a:r>
            <a:r>
              <a:rPr lang="zh-CN" altLang="en-US" sz="1400">
                <a:solidFill>
                  <a:srgbClr val="F2F2F2"/>
                </a:solidFill>
                <a:latin typeface="微软雅黑" panose="020B0503020204020204" charset="-122"/>
                <a:ea typeface="微软雅黑" panose="020B0503020204020204" charset="-122"/>
              </a:rPr>
              <a:t>：要求各地要更加注重联动融合、开放共治，提高社会治理社会化、法治化、智能化、专业化水平，完善社会治安综合治理体制机制，加快建设立体化、信息化社会治安防控体系。</a:t>
            </a:r>
            <a:endParaRPr lang="zh-CN" altLang="en-US" sz="1400">
              <a:solidFill>
                <a:srgbClr val="F2F2F2"/>
              </a:solidFill>
              <a:latin typeface="微软雅黑" panose="020B0503020204020204" charset="-122"/>
              <a:ea typeface="微软雅黑" panose="020B0503020204020204" charset="-122"/>
            </a:endParaRPr>
          </a:p>
        </p:txBody>
      </p:sp>
      <p:sp>
        <p:nvSpPr>
          <p:cNvPr id="7176" name="文本框 6"/>
          <p:cNvSpPr txBox="1"/>
          <p:nvPr/>
        </p:nvSpPr>
        <p:spPr>
          <a:xfrm>
            <a:off x="1322388" y="3790005"/>
            <a:ext cx="5000625" cy="1902059"/>
          </a:xfrm>
          <a:prstGeom prst="rect">
            <a:avLst/>
          </a:prstGeom>
          <a:noFill/>
          <a:ln w="9525">
            <a:noFill/>
            <a:miter/>
          </a:ln>
        </p:spPr>
        <p:txBody>
          <a:bodyPr wrap="square" anchor="t">
            <a:spAutoFit/>
          </a:bodyPr>
          <a:lstStyle/>
          <a:p>
            <a:pPr lvl="0">
              <a:lnSpc>
                <a:spcPct val="120000"/>
              </a:lnSpc>
            </a:pPr>
            <a:r>
              <a:rPr lang="en-US" altLang="zh-CN" sz="1400">
                <a:solidFill>
                  <a:srgbClr val="F2F2F2"/>
                </a:solidFill>
                <a:latin typeface="微软雅黑" panose="020B0503020204020204" charset="-122"/>
                <a:ea typeface="微软雅黑" panose="020B0503020204020204" charset="-122"/>
                <a:sym typeface="宋体" panose="02010600030101010101" pitchFamily="2" charset="-122"/>
              </a:rPr>
              <a:t>2017</a:t>
            </a:r>
            <a:r>
              <a:rPr lang="zh-CN" altLang="en-US" sz="1400">
                <a:solidFill>
                  <a:srgbClr val="F2F2F2"/>
                </a:solidFill>
                <a:latin typeface="微软雅黑" panose="020B0503020204020204" charset="-122"/>
                <a:ea typeface="微软雅黑" panose="020B0503020204020204" charset="-122"/>
                <a:sym typeface="宋体" panose="02010600030101010101" pitchFamily="2" charset="-122"/>
              </a:rPr>
              <a:t>年</a:t>
            </a:r>
            <a:r>
              <a:rPr lang="en-US" altLang="zh-CN" sz="1400">
                <a:solidFill>
                  <a:srgbClr val="F2F2F2"/>
                </a:solidFill>
                <a:latin typeface="微软雅黑" panose="020B0503020204020204" charset="-122"/>
                <a:ea typeface="微软雅黑" panose="020B0503020204020204" charset="-122"/>
                <a:sym typeface="宋体" panose="02010600030101010101" pitchFamily="2" charset="-122"/>
              </a:rPr>
              <a:t>9</a:t>
            </a:r>
            <a:r>
              <a:rPr lang="zh-CN" altLang="en-US" sz="1400">
                <a:solidFill>
                  <a:srgbClr val="F2F2F2"/>
                </a:solidFill>
                <a:latin typeface="微软雅黑" panose="020B0503020204020204" charset="-122"/>
                <a:ea typeface="微软雅黑" panose="020B0503020204020204" charset="-122"/>
                <a:sym typeface="宋体" panose="02010600030101010101" pitchFamily="2" charset="-122"/>
              </a:rPr>
              <a:t>月</a:t>
            </a:r>
            <a:r>
              <a:rPr lang="en-US" altLang="zh-CN" sz="1400">
                <a:solidFill>
                  <a:srgbClr val="F2F2F2"/>
                </a:solidFill>
                <a:latin typeface="微软雅黑" panose="020B0503020204020204" charset="-122"/>
                <a:ea typeface="微软雅黑" panose="020B0503020204020204" charset="-122"/>
                <a:sym typeface="宋体" panose="02010600030101010101" pitchFamily="2" charset="-122"/>
              </a:rPr>
              <a:t>19</a:t>
            </a:r>
            <a:r>
              <a:rPr lang="zh-CN" altLang="en-US" sz="1400">
                <a:solidFill>
                  <a:srgbClr val="F2F2F2"/>
                </a:solidFill>
                <a:latin typeface="微软雅黑" panose="020B0503020204020204" charset="-122"/>
                <a:ea typeface="微软雅黑" panose="020B0503020204020204" charset="-122"/>
                <a:sym typeface="宋体" panose="02010600030101010101" pitchFamily="2" charset="-122"/>
              </a:rPr>
              <a:t>日，</a:t>
            </a:r>
            <a:r>
              <a:rPr lang="zh-CN" altLang="en-US" sz="1400" b="1">
                <a:solidFill>
                  <a:srgbClr val="00B0F0"/>
                </a:solidFill>
                <a:latin typeface="微软雅黑" panose="020B0503020204020204" charset="-122"/>
                <a:ea typeface="微软雅黑" panose="020B0503020204020204" charset="-122"/>
                <a:sym typeface="宋体" panose="02010600030101010101" pitchFamily="2" charset="-122"/>
              </a:rPr>
              <a:t>国家主席习近平在北京人民大会堂举行的全国社会治安综合治理表彰大会上指出</a:t>
            </a:r>
            <a:r>
              <a:rPr lang="zh-CN" altLang="en-US" sz="1400">
                <a:solidFill>
                  <a:srgbClr val="F2F2F2"/>
                </a:solidFill>
                <a:latin typeface="微软雅黑" panose="020B0503020204020204" charset="-122"/>
                <a:ea typeface="微软雅黑" panose="020B0503020204020204" charset="-122"/>
                <a:sym typeface="宋体" panose="02010600030101010101" pitchFamily="2" charset="-122"/>
              </a:rPr>
              <a:t>：要着力推进社会治理系统化、科学化、智能化、法治化，深化对社会运行规律和治理规律的认识，善于运用先进的理念、科学的态度、专业的方法、精细的标准提升社会治理效能，增强社会治理整体性和协同性，提高预测预警预防各类风险能力，增强社会治理预见性、精准性、高效性。</a:t>
            </a:r>
            <a:endParaRPr lang="zh-CN" altLang="en-US" sz="1400">
              <a:solidFill>
                <a:srgbClr val="F2F2F2"/>
              </a:solidFill>
              <a:latin typeface="微软雅黑" panose="020B0503020204020204" charset="-122"/>
              <a:ea typeface="微软雅黑" panose="020B0503020204020204" charset="-122"/>
              <a:sym typeface="宋体" panose="02010600030101010101" pitchFamily="2" charset="-122"/>
            </a:endParaRPr>
          </a:p>
        </p:txBody>
      </p:sp>
      <p:sp>
        <p:nvSpPr>
          <p:cNvPr id="10" name="任意多边形 9"/>
          <p:cNvSpPr/>
          <p:nvPr/>
        </p:nvSpPr>
        <p:spPr>
          <a:xfrm flipV="1">
            <a:off x="1157288" y="2098675"/>
            <a:ext cx="177800" cy="15875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00B0F0"/>
          </a:solidFill>
          <a:ln w="6350">
            <a:solidFill>
              <a:srgbClr val="00B0F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任意多边形 10"/>
          <p:cNvSpPr/>
          <p:nvPr/>
        </p:nvSpPr>
        <p:spPr>
          <a:xfrm flipV="1">
            <a:off x="1128713" y="3904305"/>
            <a:ext cx="177800" cy="15875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00B0F0"/>
          </a:solidFill>
          <a:ln w="6350">
            <a:solidFill>
              <a:srgbClr val="00B0F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2" name="图片 1" descr="21"/>
          <p:cNvPicPr>
            <a:picLocks noChangeAspect="1"/>
          </p:cNvPicPr>
          <p:nvPr/>
        </p:nvPicPr>
        <p:blipFill>
          <a:blip r:embed="rId2"/>
          <a:stretch>
            <a:fillRect/>
          </a:stretch>
        </p:blipFill>
        <p:spPr>
          <a:xfrm>
            <a:off x="6870700" y="1871345"/>
            <a:ext cx="3540760" cy="4248785"/>
          </a:xfrm>
          <a:prstGeom prst="rect">
            <a:avLst/>
          </a:prstGeom>
        </p:spPr>
      </p:pic>
      <p:sp>
        <p:nvSpPr>
          <p:cNvPr id="7180" name="文本框 22"/>
          <p:cNvSpPr txBox="1"/>
          <p:nvPr/>
        </p:nvSpPr>
        <p:spPr>
          <a:xfrm>
            <a:off x="7217093" y="1986280"/>
            <a:ext cx="3022600" cy="972185"/>
          </a:xfrm>
          <a:prstGeom prst="rect">
            <a:avLst/>
          </a:prstGeom>
          <a:noFill/>
          <a:ln w="9525">
            <a:noFill/>
            <a:miter/>
          </a:ln>
        </p:spPr>
        <p:txBody>
          <a:bodyPr wrap="square" anchor="t">
            <a:spAutoFit/>
          </a:bodyPr>
          <a:lstStyle/>
          <a:p>
            <a:pPr lvl="0" algn="ctr">
              <a:lnSpc>
                <a:spcPct val="260000"/>
              </a:lnSpc>
            </a:pPr>
            <a:r>
              <a:rPr lang="zh-CN" altLang="en-US" b="1">
                <a:solidFill>
                  <a:schemeClr val="bg1"/>
                </a:solidFill>
                <a:latin typeface="微软雅黑" panose="020B0503020204020204" charset="-122"/>
                <a:ea typeface="微软雅黑" panose="020B0503020204020204" charset="-122"/>
              </a:rPr>
              <a:t>中共中央办公厅</a:t>
            </a:r>
            <a:endParaRPr lang="zh-CN" altLang="en-US" b="1">
              <a:solidFill>
                <a:schemeClr val="bg1"/>
              </a:solidFill>
              <a:latin typeface="微软雅黑" panose="020B0503020204020204" charset="-122"/>
              <a:ea typeface="微软雅黑" panose="020B0503020204020204" charset="-122"/>
            </a:endParaRPr>
          </a:p>
          <a:p>
            <a:pPr lvl="0"/>
            <a:r>
              <a:rPr lang="zh-CN" altLang="en-US" sz="1100" b="1">
                <a:solidFill>
                  <a:schemeClr val="bg1"/>
                </a:solidFill>
                <a:latin typeface="微软雅黑" panose="020B0503020204020204" charset="-122"/>
                <a:ea typeface="微软雅黑" panose="020B0503020204020204" charset="-122"/>
              </a:rPr>
              <a:t>《关于加强社会治安防控体系建设的意见》</a:t>
            </a:r>
            <a:endParaRPr lang="zh-CN" altLang="en-US" sz="1100" b="1">
              <a:solidFill>
                <a:schemeClr val="bg1"/>
              </a:solidFill>
              <a:latin typeface="微软雅黑" panose="020B0503020204020204" charset="-122"/>
              <a:ea typeface="微软雅黑" panose="020B0503020204020204" charset="-122"/>
            </a:endParaRPr>
          </a:p>
        </p:txBody>
      </p:sp>
    </p:spTree>
  </p:cSld>
  <p:clrMapOvr>
    <a:masterClrMapping/>
  </p:clrMapOvr>
  <p:transition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图片 5" descr="ppt科技背景4"/>
          <p:cNvPicPr>
            <a:picLocks noChangeAspect="1"/>
          </p:cNvPicPr>
          <p:nvPr/>
        </p:nvPicPr>
        <p:blipFill>
          <a:blip r:embed="rId1"/>
          <a:stretch>
            <a:fillRect/>
          </a:stretch>
        </p:blipFill>
        <p:spPr>
          <a:xfrm>
            <a:off x="-28575" y="-23495"/>
            <a:ext cx="12237720" cy="6886575"/>
          </a:xfrm>
          <a:prstGeom prst="rect">
            <a:avLst/>
          </a:prstGeom>
          <a:noFill/>
          <a:ln w="9525">
            <a:noFill/>
            <a:miter/>
          </a:ln>
        </p:spPr>
      </p:pic>
      <p:grpSp>
        <p:nvGrpSpPr>
          <p:cNvPr id="9218" name="组合 2"/>
          <p:cNvGrpSpPr/>
          <p:nvPr/>
        </p:nvGrpSpPr>
        <p:grpSpPr>
          <a:xfrm>
            <a:off x="2620963" y="2344738"/>
            <a:ext cx="2413000" cy="2168525"/>
            <a:chOff x="1719" y="3207"/>
            <a:chExt cx="5207" cy="4676"/>
          </a:xfrm>
        </p:grpSpPr>
        <p:grpSp>
          <p:nvGrpSpPr>
            <p:cNvPr id="9219" name="组合 4"/>
            <p:cNvGrpSpPr/>
            <p:nvPr/>
          </p:nvGrpSpPr>
          <p:grpSpPr>
            <a:xfrm>
              <a:off x="2229" y="3665"/>
              <a:ext cx="4187" cy="3760"/>
              <a:chOff x="4766625" y="-1219201"/>
              <a:chExt cx="2658750" cy="2387602"/>
            </a:xfrm>
          </p:grpSpPr>
          <p:sp>
            <p:nvSpPr>
              <p:cNvPr id="31" name="任意多边形 30"/>
              <p:cNvSpPr/>
              <p:nvPr/>
            </p:nvSpPr>
            <p:spPr>
              <a:xfrm>
                <a:off x="4766625" y="-1219201"/>
                <a:ext cx="2658750" cy="238760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6350">
                <a:solidFill>
                  <a:srgbClr val="00B0F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221" name="文本框 11"/>
              <p:cNvSpPr txBox="1"/>
              <p:nvPr/>
            </p:nvSpPr>
            <p:spPr>
              <a:xfrm>
                <a:off x="5335586" y="-971253"/>
                <a:ext cx="1430236" cy="1332819"/>
              </a:xfrm>
              <a:prstGeom prst="rect">
                <a:avLst/>
              </a:prstGeom>
              <a:noFill/>
              <a:ln w="9525">
                <a:noFill/>
                <a:miter/>
              </a:ln>
              <a:extLst>
                <a:ext uri="{909E8E84-426E-40DD-AFC4-6F175D3DCCD1}">
                  <a14:hiddenFill xmlns:a14="http://schemas.microsoft.com/office/drawing/2010/main">
                    <a:solidFill>
                      <a:srgbClr val="FFFFFF"/>
                    </a:solidFill>
                  </a14:hiddenFill>
                </a:ext>
              </a:extLst>
            </p:spPr>
            <p:txBody>
              <a:bodyPr wrap="square" anchor="t">
                <a:spAutoFit/>
              </a:bodyPr>
              <a:lstStyle/>
              <a:p>
                <a:pPr lvl="0"/>
                <a:r>
                  <a:rPr lang="en-US" altLang="zh-CN" sz="5400" b="1" dirty="0">
                    <a:solidFill>
                      <a:schemeClr val="bg1"/>
                    </a:solidFill>
                    <a:latin typeface="微软雅黑" panose="020B0503020204020204" charset="-122"/>
                    <a:ea typeface="微软雅黑" panose="020B0503020204020204" charset="-122"/>
                  </a:rPr>
                  <a:t>02</a:t>
                </a:r>
                <a:endParaRPr lang="en-US" altLang="zh-CN" sz="5400" b="1" dirty="0">
                  <a:solidFill>
                    <a:schemeClr val="bg1"/>
                  </a:solidFill>
                  <a:latin typeface="微软雅黑" panose="020B0503020204020204" charset="-122"/>
                  <a:ea typeface="微软雅黑" panose="020B0503020204020204" charset="-122"/>
                </a:endParaRPr>
              </a:p>
            </p:txBody>
          </p:sp>
          <p:sp>
            <p:nvSpPr>
              <p:cNvPr id="9222" name="文本框 29"/>
              <p:cNvSpPr txBox="1"/>
              <p:nvPr/>
            </p:nvSpPr>
            <p:spPr>
              <a:xfrm>
                <a:off x="5282525" y="187569"/>
                <a:ext cx="1726027" cy="500122"/>
              </a:xfrm>
              <a:prstGeom prst="rect">
                <a:avLst/>
              </a:prstGeom>
              <a:noFill/>
              <a:ln w="9525">
                <a:noFill/>
                <a:miter/>
              </a:ln>
              <a:extLst>
                <a:ext uri="{909E8E84-426E-40DD-AFC4-6F175D3DCCD1}">
                  <a14:hiddenFill xmlns:a14="http://schemas.microsoft.com/office/drawing/2010/main">
                    <a:solidFill>
                      <a:srgbClr val="FFFFFF"/>
                    </a:solidFill>
                  </a14:hiddenFill>
                </a:ext>
              </a:extLst>
            </p:spPr>
            <p:txBody>
              <a:bodyPr wrap="square" anchor="t">
                <a:spAutoFit/>
              </a:bodyPr>
              <a:lstStyle/>
              <a:p>
                <a:pPr lvl="0"/>
                <a:r>
                  <a:rPr lang="en-US" altLang="zh-CN" sz="2000" dirty="0">
                    <a:solidFill>
                      <a:srgbClr val="00B0F0"/>
                    </a:solidFill>
                    <a:latin typeface="Arial" panose="020B0604020202020204" pitchFamily="34" charset="0"/>
                    <a:ea typeface="锐字云字库超粗黑体1.0" pitchFamily="2" charset="-122"/>
                  </a:rPr>
                  <a:t>MARKET</a:t>
                </a:r>
                <a:endParaRPr lang="en-US" altLang="zh-CN" sz="2000" dirty="0">
                  <a:solidFill>
                    <a:srgbClr val="00B0F0"/>
                  </a:solidFill>
                  <a:latin typeface="Arial" panose="020B0604020202020204" pitchFamily="34" charset="0"/>
                  <a:ea typeface="锐字云字库超粗黑体1.0" pitchFamily="2" charset="-122"/>
                </a:endParaRPr>
              </a:p>
            </p:txBody>
          </p:sp>
        </p:grpSp>
        <p:sp>
          <p:nvSpPr>
            <p:cNvPr id="24" name="任意多边形 23"/>
            <p:cNvSpPr/>
            <p:nvPr/>
          </p:nvSpPr>
          <p:spPr>
            <a:xfrm>
              <a:off x="1719" y="3207"/>
              <a:ext cx="5207" cy="467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12700">
              <a:solidFill>
                <a:srgbClr val="00B0F0">
                  <a:alpha val="56000"/>
                </a:srgb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9224" name="文本框 6"/>
          <p:cNvSpPr txBox="1"/>
          <p:nvPr/>
        </p:nvSpPr>
        <p:spPr>
          <a:xfrm>
            <a:off x="6096000" y="2803525"/>
            <a:ext cx="2214563" cy="742950"/>
          </a:xfrm>
          <a:prstGeom prst="rect">
            <a:avLst/>
          </a:prstGeom>
          <a:noFill/>
          <a:ln w="9525">
            <a:noFill/>
            <a:miter/>
          </a:ln>
        </p:spPr>
        <p:txBody>
          <a:bodyPr wrap="none" anchor="t">
            <a:spAutoFit/>
          </a:bodyPr>
          <a:lstStyle/>
          <a:p>
            <a:pPr lvl="0"/>
            <a:r>
              <a:rPr lang="zh-CN" altLang="en-US" sz="4000" b="1">
                <a:solidFill>
                  <a:schemeClr val="bg1"/>
                </a:solidFill>
                <a:latin typeface="微软雅黑" panose="020B0503020204020204" charset="-122"/>
                <a:ea typeface="微软雅黑" panose="020B0503020204020204" charset="-122"/>
              </a:rPr>
              <a:t>系统功能</a:t>
            </a:r>
            <a:endParaRPr lang="zh-CN" altLang="en-US" sz="4000" b="1">
              <a:solidFill>
                <a:schemeClr val="bg1"/>
              </a:solidFill>
              <a:latin typeface="微软雅黑" panose="020B0503020204020204" charset="-122"/>
              <a:ea typeface="微软雅黑" panose="020B0503020204020204" charset="-122"/>
            </a:endParaRPr>
          </a:p>
        </p:txBody>
      </p:sp>
      <p:sp>
        <p:nvSpPr>
          <p:cNvPr id="9225" name="文本框 7"/>
          <p:cNvSpPr txBox="1"/>
          <p:nvPr/>
        </p:nvSpPr>
        <p:spPr>
          <a:xfrm>
            <a:off x="6102350" y="3581400"/>
            <a:ext cx="4206875" cy="396875"/>
          </a:xfrm>
          <a:prstGeom prst="rect">
            <a:avLst/>
          </a:prstGeom>
          <a:noFill/>
          <a:ln w="9525">
            <a:noFill/>
            <a:miter/>
          </a:ln>
        </p:spPr>
        <p:txBody>
          <a:bodyPr wrap="square" anchor="t">
            <a:spAutoFit/>
          </a:bodyPr>
          <a:lstStyle/>
          <a:p>
            <a:pPr lvl="0"/>
            <a:r>
              <a:rPr lang="en-US" altLang="zh-CN" sz="2000" dirty="0">
                <a:solidFill>
                  <a:srgbClr val="F2F2F2"/>
                </a:solidFill>
                <a:latin typeface="Arial" panose="020B0604020202020204" pitchFamily="34" charset="0"/>
                <a:ea typeface="锐字云字库超粗黑体1.0" pitchFamily="2" charset="-122"/>
              </a:rPr>
              <a:t>SYSTEM FUNCTION</a:t>
            </a:r>
            <a:endParaRPr lang="en-US" altLang="zh-CN" sz="2000" dirty="0">
              <a:solidFill>
                <a:srgbClr val="F2F2F2"/>
              </a:solidFill>
              <a:latin typeface="Arial" panose="020B0604020202020204" pitchFamily="34" charset="0"/>
              <a:ea typeface="锐字云字库超粗黑体1.0" pitchFamily="2" charset="-122"/>
            </a:endParaRPr>
          </a:p>
        </p:txBody>
      </p:sp>
      <p:cxnSp>
        <p:nvCxnSpPr>
          <p:cNvPr id="9" name="直接连接符 8"/>
          <p:cNvCxnSpPr/>
          <p:nvPr/>
        </p:nvCxnSpPr>
        <p:spPr>
          <a:xfrm flipH="1">
            <a:off x="5667375" y="2622550"/>
            <a:ext cx="9525" cy="1673225"/>
          </a:xfrm>
          <a:prstGeom prst="line">
            <a:avLst/>
          </a:prstGeom>
          <a:ln w="12700">
            <a:solidFill>
              <a:srgbClr val="00B0F0">
                <a:alpha val="6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图片 5" descr="ppt科技背景4"/>
          <p:cNvPicPr>
            <a:picLocks noChangeAspect="1"/>
          </p:cNvPicPr>
          <p:nvPr/>
        </p:nvPicPr>
        <p:blipFill>
          <a:blip r:embed="rId1"/>
          <a:stretch>
            <a:fillRect/>
          </a:stretch>
        </p:blipFill>
        <p:spPr>
          <a:xfrm>
            <a:off x="-3810" y="-12065"/>
            <a:ext cx="12227560" cy="6864350"/>
          </a:xfrm>
          <a:prstGeom prst="rect">
            <a:avLst/>
          </a:prstGeom>
          <a:noFill/>
          <a:ln w="9525">
            <a:noFill/>
            <a:miter/>
          </a:ln>
        </p:spPr>
      </p:pic>
      <p:grpSp>
        <p:nvGrpSpPr>
          <p:cNvPr id="10242" name="组合 2"/>
          <p:cNvGrpSpPr/>
          <p:nvPr/>
        </p:nvGrpSpPr>
        <p:grpSpPr>
          <a:xfrm>
            <a:off x="428625" y="249238"/>
            <a:ext cx="830263" cy="744537"/>
            <a:chOff x="1719" y="3207"/>
            <a:chExt cx="5207" cy="4676"/>
          </a:xfrm>
        </p:grpSpPr>
        <p:sp>
          <p:nvSpPr>
            <p:cNvPr id="31" name="任意多边形 30"/>
            <p:cNvSpPr/>
            <p:nvPr/>
          </p:nvSpPr>
          <p:spPr>
            <a:xfrm>
              <a:off x="2229" y="3665"/>
              <a:ext cx="4187" cy="37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6350">
              <a:solidFill>
                <a:srgbClr val="00B0F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4" name="任意多边形 23"/>
            <p:cNvSpPr/>
            <p:nvPr/>
          </p:nvSpPr>
          <p:spPr>
            <a:xfrm>
              <a:off x="1719" y="3207"/>
              <a:ext cx="5207" cy="467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12700">
              <a:solidFill>
                <a:srgbClr val="00B0F0">
                  <a:alpha val="56000"/>
                </a:srgb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0245" name="文本框 1"/>
          <p:cNvSpPr txBox="1"/>
          <p:nvPr/>
        </p:nvSpPr>
        <p:spPr>
          <a:xfrm>
            <a:off x="550863" y="412750"/>
            <a:ext cx="575799" cy="400110"/>
          </a:xfrm>
          <a:prstGeom prst="rect">
            <a:avLst/>
          </a:prstGeom>
          <a:noFill/>
          <a:ln w="9525">
            <a:noFill/>
            <a:miter/>
          </a:ln>
        </p:spPr>
        <p:txBody>
          <a:bodyPr wrap="none" anchor="t">
            <a:spAutoFit/>
          </a:bodyPr>
          <a:lstStyle/>
          <a:p>
            <a:pPr lvl="0"/>
            <a:r>
              <a:rPr lang="en-US" altLang="zh-CN" sz="2000" b="1" smtClean="0">
                <a:solidFill>
                  <a:srgbClr val="00B0F0"/>
                </a:solidFill>
                <a:latin typeface="微软雅黑" panose="020B0503020204020204" charset="-122"/>
                <a:ea typeface="微软雅黑" panose="020B0503020204020204" charset="-122"/>
              </a:rPr>
              <a:t>2.1</a:t>
            </a:r>
            <a:endParaRPr lang="en-US" altLang="zh-CN" sz="2000" b="1">
              <a:solidFill>
                <a:srgbClr val="00B0F0"/>
              </a:solidFill>
              <a:latin typeface="微软雅黑" panose="020B0503020204020204" charset="-122"/>
              <a:ea typeface="微软雅黑" panose="020B0503020204020204" charset="-122"/>
            </a:endParaRPr>
          </a:p>
        </p:txBody>
      </p:sp>
      <p:sp>
        <p:nvSpPr>
          <p:cNvPr id="10246" name="文本框 3"/>
          <p:cNvSpPr txBox="1"/>
          <p:nvPr/>
        </p:nvSpPr>
        <p:spPr>
          <a:xfrm>
            <a:off x="1308100" y="344488"/>
            <a:ext cx="3413125" cy="548640"/>
          </a:xfrm>
          <a:prstGeom prst="rect">
            <a:avLst/>
          </a:prstGeom>
          <a:noFill/>
          <a:ln w="9525">
            <a:noFill/>
            <a:miter/>
          </a:ln>
        </p:spPr>
        <p:txBody>
          <a:bodyPr wrap="square" anchor="t">
            <a:spAutoFit/>
          </a:bodyPr>
          <a:lstStyle/>
          <a:p>
            <a:pPr lvl="0"/>
            <a:r>
              <a:rPr lang="zh-CN" altLang="zh-CN" sz="2800" b="1">
                <a:solidFill>
                  <a:schemeClr val="bg1"/>
                </a:solidFill>
                <a:latin typeface="微软雅黑" panose="020B0503020204020204" charset="-122"/>
                <a:ea typeface="微软雅黑" panose="020B0503020204020204" charset="-122"/>
              </a:rPr>
              <a:t>智能门禁</a:t>
            </a:r>
            <a:endParaRPr lang="zh-CN" altLang="zh-CN" sz="2800" b="1">
              <a:solidFill>
                <a:schemeClr val="bg1"/>
              </a:solidFill>
              <a:latin typeface="微软雅黑" panose="020B0503020204020204" charset="-122"/>
              <a:ea typeface="微软雅黑" panose="020B0503020204020204" charset="-122"/>
            </a:endParaRPr>
          </a:p>
        </p:txBody>
      </p:sp>
      <p:sp>
        <p:nvSpPr>
          <p:cNvPr id="10247" name="文本框 54"/>
          <p:cNvSpPr txBox="1"/>
          <p:nvPr/>
        </p:nvSpPr>
        <p:spPr>
          <a:xfrm>
            <a:off x="1337310" y="957580"/>
            <a:ext cx="10176179" cy="307777"/>
          </a:xfrm>
          <a:prstGeom prst="rect">
            <a:avLst/>
          </a:prstGeom>
          <a:noFill/>
          <a:ln w="9525">
            <a:noFill/>
            <a:miter/>
          </a:ln>
        </p:spPr>
        <p:txBody>
          <a:bodyPr wrap="square" anchor="t">
            <a:spAutoFit/>
          </a:bodyPr>
          <a:lstStyle/>
          <a:p>
            <a:pPr fontAlgn="auto">
              <a:defRPr/>
            </a:pPr>
            <a:r>
              <a:rPr lang="zh-CN" altLang="en-US" sz="1400" noProof="1">
                <a:solidFill>
                  <a:schemeClr val="bg1">
                    <a:lumMod val="95000"/>
                  </a:schemeClr>
                </a:solidFill>
                <a:latin typeface="微软雅黑" panose="020B0503020204020204" charset="-122"/>
                <a:ea typeface="微软雅黑" panose="020B0503020204020204" charset="-122"/>
                <a:sym typeface="+mn-ea"/>
              </a:rPr>
              <a:t>可视对讲，密码 </a:t>
            </a:r>
            <a:r>
              <a:rPr lang="en-US" altLang="zh-CN" sz="1400" noProof="1">
                <a:solidFill>
                  <a:schemeClr val="bg1">
                    <a:lumMod val="95000"/>
                  </a:schemeClr>
                </a:solidFill>
                <a:latin typeface="微软雅黑" panose="020B0503020204020204" charset="-122"/>
                <a:ea typeface="微软雅黑" panose="020B0503020204020204" charset="-122"/>
                <a:sym typeface="+mn-ea"/>
              </a:rPr>
              <a:t>/</a:t>
            </a:r>
            <a:r>
              <a:rPr lang="zh-CN" altLang="en-US" sz="1400" noProof="1">
                <a:solidFill>
                  <a:schemeClr val="bg1">
                    <a:lumMod val="95000"/>
                  </a:schemeClr>
                </a:solidFill>
                <a:latin typeface="微软雅黑" panose="020B0503020204020204" charset="-122"/>
                <a:ea typeface="微软雅黑" panose="020B0503020204020204" charset="-122"/>
                <a:sym typeface="+mn-ea"/>
              </a:rPr>
              <a:t>刷卡</a:t>
            </a:r>
            <a:r>
              <a:rPr lang="en-US" altLang="zh-CN" sz="1400" noProof="1">
                <a:solidFill>
                  <a:schemeClr val="bg1">
                    <a:lumMod val="95000"/>
                  </a:schemeClr>
                </a:solidFill>
                <a:latin typeface="微软雅黑" panose="020B0503020204020204" charset="-122"/>
                <a:ea typeface="微软雅黑" panose="020B0503020204020204" charset="-122"/>
                <a:sym typeface="+mn-ea"/>
              </a:rPr>
              <a:t>/</a:t>
            </a:r>
            <a:r>
              <a:rPr lang="zh-CN" altLang="en-US" sz="1400" noProof="1">
                <a:solidFill>
                  <a:schemeClr val="bg1">
                    <a:lumMod val="95000"/>
                  </a:schemeClr>
                </a:solidFill>
                <a:latin typeface="微软雅黑" panose="020B0503020204020204" charset="-122"/>
                <a:ea typeface="微软雅黑" panose="020B0503020204020204" charset="-122"/>
                <a:sym typeface="+mn-ea"/>
              </a:rPr>
              <a:t>手机</a:t>
            </a:r>
            <a:r>
              <a:rPr lang="en-US" altLang="zh-CN" sz="1400" noProof="1">
                <a:solidFill>
                  <a:schemeClr val="bg1">
                    <a:lumMod val="95000"/>
                  </a:schemeClr>
                </a:solidFill>
                <a:latin typeface="微软雅黑" panose="020B0503020204020204" charset="-122"/>
                <a:ea typeface="微软雅黑" panose="020B0503020204020204" charset="-122"/>
                <a:sym typeface="+mn-ea"/>
              </a:rPr>
              <a:t>APP</a:t>
            </a:r>
            <a:r>
              <a:rPr lang="zh-CN" altLang="en-US" sz="1400" noProof="1">
                <a:solidFill>
                  <a:schemeClr val="bg1">
                    <a:lumMod val="95000"/>
                  </a:schemeClr>
                </a:solidFill>
                <a:latin typeface="微软雅黑" panose="020B0503020204020204" charset="-122"/>
                <a:ea typeface="微软雅黑" panose="020B0503020204020204" charset="-122"/>
                <a:sym typeface="+mn-ea"/>
              </a:rPr>
              <a:t>开锁；访客抓拍，访问记录可回溯，可疑人员信息云端公安数据服务器比对；多媒体信息</a:t>
            </a:r>
            <a:r>
              <a:rPr lang="zh-CN" altLang="en-US" sz="1400" noProof="1" smtClean="0">
                <a:solidFill>
                  <a:schemeClr val="bg1">
                    <a:lumMod val="95000"/>
                  </a:schemeClr>
                </a:solidFill>
                <a:latin typeface="微软雅黑" panose="020B0503020204020204" charset="-122"/>
                <a:ea typeface="微软雅黑" panose="020B0503020204020204" charset="-122"/>
                <a:sym typeface="+mn-ea"/>
              </a:rPr>
              <a:t>发布。</a:t>
            </a:r>
            <a:endParaRPr lang="zh-CN" altLang="en-US" sz="1400" dirty="0">
              <a:solidFill>
                <a:schemeClr val="bg1">
                  <a:lumMod val="95000"/>
                </a:schemeClr>
              </a:solidFill>
              <a:latin typeface="微软雅黑" panose="020B0503020204020204" charset="-122"/>
              <a:ea typeface="微软雅黑" panose="020B0503020204020204" charset="-122"/>
              <a:sym typeface="+mn-ea"/>
            </a:endParaRPr>
          </a:p>
        </p:txBody>
      </p:sp>
      <p:pic>
        <p:nvPicPr>
          <p:cNvPr id="4" name="图片 3" descr="智能监控55"/>
          <p:cNvPicPr>
            <a:picLocks noChangeAspect="1"/>
          </p:cNvPicPr>
          <p:nvPr/>
        </p:nvPicPr>
        <p:blipFill>
          <a:blip r:embed="rId2"/>
          <a:stretch>
            <a:fillRect/>
          </a:stretch>
        </p:blipFill>
        <p:spPr>
          <a:xfrm>
            <a:off x="1380490" y="1606550"/>
            <a:ext cx="5885815" cy="3240405"/>
          </a:xfrm>
          <a:prstGeom prst="rect">
            <a:avLst/>
          </a:prstGeom>
        </p:spPr>
      </p:pic>
      <p:pic>
        <p:nvPicPr>
          <p:cNvPr id="3" name="图片 2" descr="智能监控4"/>
          <p:cNvPicPr>
            <a:picLocks noChangeAspect="1"/>
          </p:cNvPicPr>
          <p:nvPr/>
        </p:nvPicPr>
        <p:blipFill>
          <a:blip r:embed="rId3"/>
          <a:stretch>
            <a:fillRect/>
          </a:stretch>
        </p:blipFill>
        <p:spPr>
          <a:xfrm>
            <a:off x="7823200" y="3599815"/>
            <a:ext cx="5043805" cy="2837180"/>
          </a:xfrm>
          <a:prstGeom prst="rect">
            <a:avLst/>
          </a:prstGeom>
        </p:spPr>
      </p:pic>
      <p:grpSp>
        <p:nvGrpSpPr>
          <p:cNvPr id="38" name="组合 37"/>
          <p:cNvGrpSpPr/>
          <p:nvPr/>
        </p:nvGrpSpPr>
        <p:grpSpPr>
          <a:xfrm>
            <a:off x="1856740" y="2145030"/>
            <a:ext cx="4980940" cy="2252980"/>
            <a:chOff x="2924" y="3453"/>
            <a:chExt cx="7844" cy="3548"/>
          </a:xfrm>
        </p:grpSpPr>
        <p:sp>
          <p:nvSpPr>
            <p:cNvPr id="30" name="矩形 29"/>
            <p:cNvSpPr/>
            <p:nvPr/>
          </p:nvSpPr>
          <p:spPr>
            <a:xfrm>
              <a:off x="2924" y="5449"/>
              <a:ext cx="7845" cy="555"/>
            </a:xfrm>
            <a:prstGeom prst="rect">
              <a:avLst/>
            </a:prstGeom>
            <a:noFill/>
            <a:ln>
              <a:solidFill>
                <a:srgbClr val="00B0F0">
                  <a:alpha val="40000"/>
                </a:srgb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2924" y="4451"/>
              <a:ext cx="7845" cy="555"/>
            </a:xfrm>
            <a:prstGeom prst="rect">
              <a:avLst/>
            </a:prstGeom>
            <a:noFill/>
            <a:ln>
              <a:solidFill>
                <a:srgbClr val="00B0F0">
                  <a:alpha val="40000"/>
                </a:srgb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924" y="3453"/>
              <a:ext cx="7845" cy="555"/>
            </a:xfrm>
            <a:prstGeom prst="rect">
              <a:avLst/>
            </a:prstGeom>
            <a:noFill/>
            <a:ln>
              <a:solidFill>
                <a:srgbClr val="00B0F0">
                  <a:alpha val="40000"/>
                </a:srgb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2924" y="6447"/>
              <a:ext cx="7845" cy="555"/>
            </a:xfrm>
            <a:prstGeom prst="rect">
              <a:avLst/>
            </a:prstGeom>
            <a:noFill/>
            <a:ln>
              <a:solidFill>
                <a:srgbClr val="00B0F0">
                  <a:alpha val="40000"/>
                </a:srgb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1856740" y="2145030"/>
            <a:ext cx="1080135" cy="2253615"/>
            <a:chOff x="2924" y="3453"/>
            <a:chExt cx="1701" cy="3549"/>
          </a:xfrm>
          <a:solidFill>
            <a:srgbClr val="00B0F0"/>
          </a:solidFill>
        </p:grpSpPr>
        <p:sp>
          <p:nvSpPr>
            <p:cNvPr id="41" name="矩形 40"/>
            <p:cNvSpPr/>
            <p:nvPr/>
          </p:nvSpPr>
          <p:spPr>
            <a:xfrm>
              <a:off x="2924" y="5449"/>
              <a:ext cx="1701" cy="555"/>
            </a:xfrm>
            <a:prstGeom prst="rect">
              <a:avLst/>
            </a:prstGeom>
            <a:grpFill/>
            <a:ln>
              <a:solidFill>
                <a:srgbClr val="00B0F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2924" y="4451"/>
              <a:ext cx="1701" cy="555"/>
            </a:xfrm>
            <a:prstGeom prst="rect">
              <a:avLst/>
            </a:prstGeom>
            <a:grpFill/>
            <a:ln>
              <a:solidFill>
                <a:srgbClr val="00B0F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2924" y="3453"/>
              <a:ext cx="1701" cy="555"/>
            </a:xfrm>
            <a:prstGeom prst="rect">
              <a:avLst/>
            </a:prstGeom>
            <a:grpFill/>
            <a:ln>
              <a:solidFill>
                <a:srgbClr val="00B0F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2924" y="6447"/>
              <a:ext cx="1701" cy="555"/>
            </a:xfrm>
            <a:prstGeom prst="rect">
              <a:avLst/>
            </a:prstGeom>
            <a:grpFill/>
            <a:ln>
              <a:solidFill>
                <a:srgbClr val="00B0F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文本框 45"/>
          <p:cNvSpPr txBox="1"/>
          <p:nvPr/>
        </p:nvSpPr>
        <p:spPr>
          <a:xfrm>
            <a:off x="1894840" y="2141855"/>
            <a:ext cx="1005403" cy="338554"/>
          </a:xfrm>
          <a:prstGeom prst="rect">
            <a:avLst/>
          </a:prstGeom>
          <a:noFill/>
        </p:spPr>
        <p:txBody>
          <a:bodyPr wrap="none" rtlCol="0">
            <a:spAutoFit/>
          </a:bodyPr>
          <a:lstStyle/>
          <a:p>
            <a:r>
              <a:rPr lang="zh-CN" altLang="en-US" sz="1600" b="1" smtClean="0">
                <a:solidFill>
                  <a:schemeClr val="bg1"/>
                </a:solidFill>
                <a:latin typeface="微软雅黑" panose="020B0503020204020204" charset="-122"/>
                <a:ea typeface="微软雅黑" panose="020B0503020204020204" charset="-122"/>
              </a:rPr>
              <a:t>可视对讲</a:t>
            </a:r>
            <a:endParaRPr lang="zh-CN" altLang="en-US" sz="1600" b="1">
              <a:solidFill>
                <a:schemeClr val="bg1"/>
              </a:solidFill>
              <a:latin typeface="微软雅黑" panose="020B0503020204020204" charset="-122"/>
              <a:ea typeface="微软雅黑" panose="020B0503020204020204" charset="-122"/>
            </a:endParaRPr>
          </a:p>
        </p:txBody>
      </p:sp>
      <p:sp>
        <p:nvSpPr>
          <p:cNvPr id="47" name="文本框 46"/>
          <p:cNvSpPr txBox="1"/>
          <p:nvPr/>
        </p:nvSpPr>
        <p:spPr>
          <a:xfrm>
            <a:off x="1891030" y="2793316"/>
            <a:ext cx="1005403" cy="338554"/>
          </a:xfrm>
          <a:prstGeom prst="rect">
            <a:avLst/>
          </a:prstGeom>
          <a:noFill/>
        </p:spPr>
        <p:txBody>
          <a:bodyPr wrap="none" rtlCol="0">
            <a:spAutoFit/>
          </a:bodyPr>
          <a:lstStyle/>
          <a:p>
            <a:r>
              <a:rPr lang="zh-CN" altLang="en-US" sz="1600" b="1" smtClean="0">
                <a:solidFill>
                  <a:schemeClr val="bg1"/>
                </a:solidFill>
                <a:latin typeface="微软雅黑" panose="020B0503020204020204" charset="-122"/>
                <a:ea typeface="微软雅黑" panose="020B0503020204020204" charset="-122"/>
              </a:rPr>
              <a:t>一键开锁</a:t>
            </a:r>
            <a:endParaRPr lang="zh-CN" altLang="en-US" sz="1600" b="1">
              <a:solidFill>
                <a:schemeClr val="bg1"/>
              </a:solidFill>
              <a:latin typeface="微软雅黑" panose="020B0503020204020204" charset="-122"/>
              <a:ea typeface="微软雅黑" panose="020B0503020204020204" charset="-122"/>
            </a:endParaRPr>
          </a:p>
        </p:txBody>
      </p:sp>
      <p:sp>
        <p:nvSpPr>
          <p:cNvPr id="48" name="文本框 47"/>
          <p:cNvSpPr txBox="1"/>
          <p:nvPr/>
        </p:nvSpPr>
        <p:spPr>
          <a:xfrm>
            <a:off x="1891030" y="3421966"/>
            <a:ext cx="1005403" cy="338554"/>
          </a:xfrm>
          <a:prstGeom prst="rect">
            <a:avLst/>
          </a:prstGeom>
          <a:noFill/>
        </p:spPr>
        <p:txBody>
          <a:bodyPr wrap="none" rtlCol="0">
            <a:spAutoFit/>
          </a:bodyPr>
          <a:lstStyle/>
          <a:p>
            <a:r>
              <a:rPr lang="zh-CN" altLang="en-US" sz="1600" b="1" smtClean="0">
                <a:solidFill>
                  <a:schemeClr val="bg1"/>
                </a:solidFill>
                <a:latin typeface="微软雅黑" panose="020B0503020204020204" charset="-122"/>
                <a:ea typeface="微软雅黑" panose="020B0503020204020204" charset="-122"/>
              </a:rPr>
              <a:t>人脸识别</a:t>
            </a:r>
            <a:endParaRPr lang="zh-CN" altLang="en-US" sz="1600" b="1">
              <a:solidFill>
                <a:schemeClr val="bg1"/>
              </a:solidFill>
              <a:latin typeface="微软雅黑" panose="020B0503020204020204" charset="-122"/>
              <a:ea typeface="微软雅黑" panose="020B0503020204020204" charset="-122"/>
            </a:endParaRPr>
          </a:p>
        </p:txBody>
      </p:sp>
      <p:sp>
        <p:nvSpPr>
          <p:cNvPr id="49" name="文本框 48"/>
          <p:cNvSpPr txBox="1"/>
          <p:nvPr/>
        </p:nvSpPr>
        <p:spPr>
          <a:xfrm>
            <a:off x="1878965" y="4050030"/>
            <a:ext cx="1005403" cy="338554"/>
          </a:xfrm>
          <a:prstGeom prst="rect">
            <a:avLst/>
          </a:prstGeom>
          <a:noFill/>
        </p:spPr>
        <p:txBody>
          <a:bodyPr wrap="none" rtlCol="0">
            <a:spAutoFit/>
          </a:bodyPr>
          <a:lstStyle/>
          <a:p>
            <a:r>
              <a:rPr lang="zh-CN" altLang="en-US" sz="1600" b="1" smtClean="0">
                <a:solidFill>
                  <a:schemeClr val="bg1"/>
                </a:solidFill>
                <a:latin typeface="微软雅黑" panose="020B0503020204020204" charset="-122"/>
                <a:ea typeface="微软雅黑" panose="020B0503020204020204" charset="-122"/>
              </a:rPr>
              <a:t>媒体发布</a:t>
            </a:r>
            <a:endParaRPr lang="zh-CN" altLang="en-US" sz="1600" b="1">
              <a:solidFill>
                <a:schemeClr val="bg1"/>
              </a:solidFill>
              <a:latin typeface="微软雅黑" panose="020B0503020204020204" charset="-122"/>
              <a:ea typeface="微软雅黑" panose="020B0503020204020204" charset="-122"/>
            </a:endParaRPr>
          </a:p>
        </p:txBody>
      </p:sp>
      <p:grpSp>
        <p:nvGrpSpPr>
          <p:cNvPr id="54" name="组合 53"/>
          <p:cNvGrpSpPr/>
          <p:nvPr/>
        </p:nvGrpSpPr>
        <p:grpSpPr>
          <a:xfrm>
            <a:off x="2964180" y="2160905"/>
            <a:ext cx="3775710" cy="2216150"/>
            <a:chOff x="5164" y="3403"/>
            <a:chExt cx="5946" cy="3490"/>
          </a:xfrm>
        </p:grpSpPr>
        <p:sp>
          <p:nvSpPr>
            <p:cNvPr id="50" name="文本框 49"/>
            <p:cNvSpPr txBox="1"/>
            <p:nvPr/>
          </p:nvSpPr>
          <p:spPr>
            <a:xfrm>
              <a:off x="5164" y="3403"/>
              <a:ext cx="4815" cy="485"/>
            </a:xfrm>
            <a:prstGeom prst="rect">
              <a:avLst/>
            </a:prstGeom>
            <a:noFill/>
          </p:spPr>
          <p:txBody>
            <a:bodyPr wrap="none" rtlCol="0">
              <a:spAutoFit/>
            </a:bodyPr>
            <a:lstStyle/>
            <a:p>
              <a:r>
                <a:rPr lang="zh-CN" altLang="en-US" sz="1400" smtClean="0">
                  <a:solidFill>
                    <a:schemeClr val="bg1">
                      <a:lumMod val="75000"/>
                    </a:schemeClr>
                  </a:solidFill>
                  <a:latin typeface="微软雅黑" panose="020B0503020204020204" charset="-122"/>
                  <a:ea typeface="微软雅黑" panose="020B0503020204020204" charset="-122"/>
                </a:rPr>
                <a:t>高清可视对讲，访客抓拍，录像留存</a:t>
              </a:r>
              <a:endParaRPr lang="zh-CN" altLang="en-US" sz="1400">
                <a:solidFill>
                  <a:schemeClr val="bg1">
                    <a:lumMod val="75000"/>
                  </a:schemeClr>
                </a:solidFill>
                <a:latin typeface="微软雅黑" panose="020B0503020204020204" charset="-122"/>
                <a:ea typeface="微软雅黑" panose="020B0503020204020204" charset="-122"/>
              </a:endParaRPr>
            </a:p>
          </p:txBody>
        </p:sp>
        <p:sp>
          <p:nvSpPr>
            <p:cNvPr id="51" name="文本框 50"/>
            <p:cNvSpPr txBox="1"/>
            <p:nvPr/>
          </p:nvSpPr>
          <p:spPr>
            <a:xfrm>
              <a:off x="5164" y="4413"/>
              <a:ext cx="3684" cy="485"/>
            </a:xfrm>
            <a:prstGeom prst="rect">
              <a:avLst/>
            </a:prstGeom>
            <a:noFill/>
          </p:spPr>
          <p:txBody>
            <a:bodyPr wrap="none" rtlCol="0">
              <a:spAutoFit/>
            </a:bodyPr>
            <a:lstStyle/>
            <a:p>
              <a:r>
                <a:rPr lang="zh-CN" altLang="en-US" sz="1400" smtClean="0">
                  <a:solidFill>
                    <a:schemeClr val="bg1">
                      <a:lumMod val="75000"/>
                    </a:schemeClr>
                  </a:solidFill>
                  <a:latin typeface="微软雅黑" panose="020B0503020204020204" charset="-122"/>
                  <a:ea typeface="微软雅黑" panose="020B0503020204020204" charset="-122"/>
                </a:rPr>
                <a:t>手机端访客确认，一键开锁</a:t>
              </a:r>
              <a:endParaRPr lang="zh-CN" altLang="en-US" sz="1400">
                <a:solidFill>
                  <a:schemeClr val="bg1">
                    <a:lumMod val="75000"/>
                  </a:schemeClr>
                </a:solidFill>
                <a:latin typeface="微软雅黑" panose="020B0503020204020204" charset="-122"/>
                <a:ea typeface="微软雅黑" panose="020B0503020204020204" charset="-122"/>
              </a:endParaRPr>
            </a:p>
          </p:txBody>
        </p:sp>
        <p:sp>
          <p:nvSpPr>
            <p:cNvPr id="52" name="文本框 51"/>
            <p:cNvSpPr txBox="1"/>
            <p:nvPr/>
          </p:nvSpPr>
          <p:spPr>
            <a:xfrm>
              <a:off x="5164" y="5403"/>
              <a:ext cx="5946" cy="485"/>
            </a:xfrm>
            <a:prstGeom prst="rect">
              <a:avLst/>
            </a:prstGeom>
            <a:noFill/>
          </p:spPr>
          <p:txBody>
            <a:bodyPr wrap="none" rtlCol="0">
              <a:spAutoFit/>
            </a:bodyPr>
            <a:lstStyle/>
            <a:p>
              <a:r>
                <a:rPr lang="zh-CN" altLang="en-US" sz="1400" smtClean="0">
                  <a:solidFill>
                    <a:schemeClr val="bg1">
                      <a:lumMod val="75000"/>
                    </a:schemeClr>
                  </a:solidFill>
                  <a:latin typeface="微软雅黑" panose="020B0503020204020204" charset="-122"/>
                  <a:ea typeface="微软雅黑" panose="020B0503020204020204" charset="-122"/>
                </a:rPr>
                <a:t>人脸识别，实有人口，重点人员信息采集预警</a:t>
              </a:r>
              <a:endParaRPr lang="zh-CN" altLang="en-US" sz="1400">
                <a:solidFill>
                  <a:schemeClr val="bg1">
                    <a:lumMod val="75000"/>
                  </a:schemeClr>
                </a:solidFill>
                <a:latin typeface="微软雅黑" panose="020B0503020204020204" charset="-122"/>
                <a:ea typeface="微软雅黑" panose="020B0503020204020204" charset="-122"/>
              </a:endParaRPr>
            </a:p>
          </p:txBody>
        </p:sp>
        <p:sp>
          <p:nvSpPr>
            <p:cNvPr id="53" name="文本框 52"/>
            <p:cNvSpPr txBox="1"/>
            <p:nvPr/>
          </p:nvSpPr>
          <p:spPr>
            <a:xfrm>
              <a:off x="5164" y="6408"/>
              <a:ext cx="4532" cy="485"/>
            </a:xfrm>
            <a:prstGeom prst="rect">
              <a:avLst/>
            </a:prstGeom>
            <a:noFill/>
          </p:spPr>
          <p:txBody>
            <a:bodyPr wrap="none" rtlCol="0">
              <a:spAutoFit/>
            </a:bodyPr>
            <a:lstStyle/>
            <a:p>
              <a:r>
                <a:rPr lang="zh-CN" altLang="en-US" sz="1400" smtClean="0">
                  <a:solidFill>
                    <a:schemeClr val="bg1">
                      <a:lumMod val="75000"/>
                    </a:schemeClr>
                  </a:solidFill>
                  <a:latin typeface="微软雅黑" panose="020B0503020204020204" charset="-122"/>
                  <a:ea typeface="微软雅黑" panose="020B0503020204020204" charset="-122"/>
                </a:rPr>
                <a:t>文本、图片、视频多媒体信息发布</a:t>
              </a:r>
              <a:endParaRPr lang="zh-CN" altLang="en-US" sz="1400">
                <a:solidFill>
                  <a:schemeClr val="bg1">
                    <a:lumMod val="75000"/>
                  </a:schemeClr>
                </a:solidFill>
                <a:latin typeface="微软雅黑" panose="020B0503020204020204" charset="-122"/>
                <a:ea typeface="微软雅黑" panose="020B0503020204020204" charset="-122"/>
              </a:endParaRPr>
            </a:p>
          </p:txBody>
        </p:sp>
      </p:grpSp>
      <p:sp>
        <p:nvSpPr>
          <p:cNvPr id="55" name="椭圆 54"/>
          <p:cNvSpPr/>
          <p:nvPr/>
        </p:nvSpPr>
        <p:spPr>
          <a:xfrm>
            <a:off x="9319895" y="4676775"/>
            <a:ext cx="952500" cy="952500"/>
          </a:xfrm>
          <a:prstGeom prst="ellipse">
            <a:avLst/>
          </a:prstGeom>
          <a:solidFill>
            <a:srgbClr val="00B0F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9416415" y="4773295"/>
            <a:ext cx="759460" cy="759460"/>
          </a:xfrm>
          <a:prstGeom prst="ellipse">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9515793" y="4872673"/>
            <a:ext cx="560705" cy="560705"/>
          </a:xfrm>
          <a:prstGeom prst="ellipse">
            <a:avLst/>
          </a:prstGeom>
          <a:solidFill>
            <a:srgbClr val="00B0F0">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9627870" y="4984115"/>
            <a:ext cx="332105" cy="33210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1891030" y="4981575"/>
            <a:ext cx="7914005" cy="161925"/>
            <a:chOff x="2978" y="7845"/>
            <a:chExt cx="12463" cy="255"/>
          </a:xfrm>
        </p:grpSpPr>
        <p:cxnSp>
          <p:nvCxnSpPr>
            <p:cNvPr id="59" name="直接连接符 58"/>
            <p:cNvCxnSpPr/>
            <p:nvPr/>
          </p:nvCxnSpPr>
          <p:spPr>
            <a:xfrm flipH="1" flipV="1">
              <a:off x="13417" y="7845"/>
              <a:ext cx="2010" cy="240"/>
            </a:xfrm>
            <a:prstGeom prst="line">
              <a:avLst/>
            </a:prstGeom>
            <a:ln>
              <a:solidFill>
                <a:schemeClr val="accent1">
                  <a:alpha val="41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flipV="1">
              <a:off x="13417" y="8010"/>
              <a:ext cx="2025" cy="90"/>
            </a:xfrm>
            <a:prstGeom prst="line">
              <a:avLst/>
            </a:prstGeom>
            <a:ln>
              <a:solidFill>
                <a:schemeClr val="accent1">
                  <a:alpha val="41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2978" y="7845"/>
              <a:ext cx="10455" cy="0"/>
            </a:xfrm>
            <a:prstGeom prst="line">
              <a:avLst/>
            </a:prstGeom>
            <a:ln>
              <a:solidFill>
                <a:schemeClr val="accent1">
                  <a:alpha val="41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3294" y="8010"/>
              <a:ext cx="10140" cy="0"/>
            </a:xfrm>
            <a:prstGeom prst="line">
              <a:avLst/>
            </a:prstGeom>
            <a:ln>
              <a:solidFill>
                <a:schemeClr val="accent1">
                  <a:alpha val="41000"/>
                </a:schemeClr>
              </a:solidFill>
            </a:ln>
          </p:spPr>
          <p:style>
            <a:lnRef idx="1">
              <a:schemeClr val="accent1"/>
            </a:lnRef>
            <a:fillRef idx="0">
              <a:schemeClr val="accent1"/>
            </a:fillRef>
            <a:effectRef idx="0">
              <a:schemeClr val="accent1"/>
            </a:effectRef>
            <a:fontRef idx="minor">
              <a:schemeClr val="tx1"/>
            </a:fontRef>
          </p:style>
        </p:cxnSp>
      </p:grpSp>
      <p:sp>
        <p:nvSpPr>
          <p:cNvPr id="64" name="椭圆 63"/>
          <p:cNvSpPr/>
          <p:nvPr/>
        </p:nvSpPr>
        <p:spPr>
          <a:xfrm>
            <a:off x="1852930" y="4943475"/>
            <a:ext cx="75565" cy="7556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2030730" y="5051425"/>
            <a:ext cx="75565" cy="7556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图片 5" descr="ppt科技背景4"/>
          <p:cNvPicPr>
            <a:picLocks noChangeAspect="1"/>
          </p:cNvPicPr>
          <p:nvPr/>
        </p:nvPicPr>
        <p:blipFill>
          <a:blip r:embed="rId1"/>
          <a:stretch>
            <a:fillRect/>
          </a:stretch>
        </p:blipFill>
        <p:spPr>
          <a:xfrm>
            <a:off x="-3810" y="-12065"/>
            <a:ext cx="12227560" cy="6864350"/>
          </a:xfrm>
          <a:prstGeom prst="rect">
            <a:avLst/>
          </a:prstGeom>
          <a:noFill/>
          <a:ln w="9525">
            <a:noFill/>
            <a:miter/>
          </a:ln>
        </p:spPr>
      </p:pic>
      <p:grpSp>
        <p:nvGrpSpPr>
          <p:cNvPr id="10242" name="组合 2"/>
          <p:cNvGrpSpPr/>
          <p:nvPr/>
        </p:nvGrpSpPr>
        <p:grpSpPr>
          <a:xfrm>
            <a:off x="428625" y="249238"/>
            <a:ext cx="830263" cy="744537"/>
            <a:chOff x="1719" y="3207"/>
            <a:chExt cx="5207" cy="4676"/>
          </a:xfrm>
        </p:grpSpPr>
        <p:sp>
          <p:nvSpPr>
            <p:cNvPr id="31" name="任意多边形 30"/>
            <p:cNvSpPr/>
            <p:nvPr/>
          </p:nvSpPr>
          <p:spPr>
            <a:xfrm>
              <a:off x="2229" y="3665"/>
              <a:ext cx="4187" cy="37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6350">
              <a:solidFill>
                <a:srgbClr val="00B0F0"/>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4" name="任意多边形 23"/>
            <p:cNvSpPr/>
            <p:nvPr/>
          </p:nvSpPr>
          <p:spPr>
            <a:xfrm>
              <a:off x="1719" y="3207"/>
              <a:ext cx="5207" cy="467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12700">
              <a:solidFill>
                <a:srgbClr val="00B0F0">
                  <a:alpha val="56000"/>
                </a:srgb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0245" name="文本框 1"/>
          <p:cNvSpPr txBox="1"/>
          <p:nvPr/>
        </p:nvSpPr>
        <p:spPr>
          <a:xfrm>
            <a:off x="550863" y="412750"/>
            <a:ext cx="575799" cy="400110"/>
          </a:xfrm>
          <a:prstGeom prst="rect">
            <a:avLst/>
          </a:prstGeom>
          <a:noFill/>
          <a:ln w="9525">
            <a:noFill/>
            <a:miter/>
          </a:ln>
        </p:spPr>
        <p:txBody>
          <a:bodyPr wrap="none" anchor="t">
            <a:spAutoFit/>
          </a:bodyPr>
          <a:lstStyle/>
          <a:p>
            <a:pPr lvl="0"/>
            <a:r>
              <a:rPr lang="en-US" altLang="zh-CN" sz="2000" b="1" smtClean="0">
                <a:solidFill>
                  <a:srgbClr val="00B0F0"/>
                </a:solidFill>
                <a:latin typeface="微软雅黑" panose="020B0503020204020204" charset="-122"/>
                <a:ea typeface="微软雅黑" panose="020B0503020204020204" charset="-122"/>
              </a:rPr>
              <a:t>2.2</a:t>
            </a:r>
            <a:endParaRPr lang="en-US" altLang="zh-CN" sz="2000" b="1">
              <a:solidFill>
                <a:srgbClr val="00B0F0"/>
              </a:solidFill>
              <a:latin typeface="微软雅黑" panose="020B0503020204020204" charset="-122"/>
              <a:ea typeface="微软雅黑" panose="020B0503020204020204" charset="-122"/>
            </a:endParaRPr>
          </a:p>
        </p:txBody>
      </p:sp>
      <p:sp>
        <p:nvSpPr>
          <p:cNvPr id="10246" name="文本框 3"/>
          <p:cNvSpPr txBox="1"/>
          <p:nvPr/>
        </p:nvSpPr>
        <p:spPr>
          <a:xfrm>
            <a:off x="1308100" y="344488"/>
            <a:ext cx="3413125" cy="523220"/>
          </a:xfrm>
          <a:prstGeom prst="rect">
            <a:avLst/>
          </a:prstGeom>
          <a:noFill/>
          <a:ln w="9525">
            <a:noFill/>
            <a:miter/>
          </a:ln>
        </p:spPr>
        <p:txBody>
          <a:bodyPr wrap="square" anchor="t">
            <a:spAutoFit/>
          </a:bodyPr>
          <a:lstStyle/>
          <a:p>
            <a:pPr lvl="0"/>
            <a:r>
              <a:rPr lang="zh-CN" altLang="zh-CN" sz="2800" b="1" smtClean="0">
                <a:solidFill>
                  <a:schemeClr val="bg1"/>
                </a:solidFill>
                <a:latin typeface="微软雅黑" panose="020B0503020204020204" charset="-122"/>
                <a:ea typeface="微软雅黑" panose="020B0503020204020204" charset="-122"/>
              </a:rPr>
              <a:t>智能</a:t>
            </a:r>
            <a:r>
              <a:rPr lang="zh-CN" altLang="en-US" sz="2800" b="1">
                <a:solidFill>
                  <a:schemeClr val="bg1"/>
                </a:solidFill>
                <a:latin typeface="微软雅黑" panose="020B0503020204020204" charset="-122"/>
                <a:ea typeface="微软雅黑" panose="020B0503020204020204" charset="-122"/>
              </a:rPr>
              <a:t>停车场</a:t>
            </a:r>
            <a:endParaRPr lang="zh-CN" altLang="zh-CN" sz="2800" b="1">
              <a:solidFill>
                <a:schemeClr val="bg1"/>
              </a:solidFill>
              <a:latin typeface="微软雅黑" panose="020B0503020204020204" charset="-122"/>
              <a:ea typeface="微软雅黑" panose="020B0503020204020204" charset="-122"/>
            </a:endParaRPr>
          </a:p>
        </p:txBody>
      </p:sp>
      <p:sp>
        <p:nvSpPr>
          <p:cNvPr id="10247" name="文本框 54"/>
          <p:cNvSpPr txBox="1"/>
          <p:nvPr/>
        </p:nvSpPr>
        <p:spPr>
          <a:xfrm>
            <a:off x="1337310" y="957580"/>
            <a:ext cx="10176179" cy="307777"/>
          </a:xfrm>
          <a:prstGeom prst="rect">
            <a:avLst/>
          </a:prstGeom>
          <a:noFill/>
          <a:ln w="9525">
            <a:noFill/>
            <a:miter/>
          </a:ln>
        </p:spPr>
        <p:txBody>
          <a:bodyPr wrap="square" anchor="t">
            <a:spAutoFit/>
          </a:bodyPr>
          <a:lstStyle/>
          <a:p>
            <a:pPr fontAlgn="auto">
              <a:defRPr/>
            </a:pPr>
            <a:r>
              <a:rPr lang="zh-CN" altLang="en-US" sz="1400" noProof="1">
                <a:solidFill>
                  <a:schemeClr val="bg1">
                    <a:lumMod val="95000"/>
                  </a:schemeClr>
                </a:solidFill>
                <a:latin typeface="微软雅黑" panose="020B0503020204020204" charset="-122"/>
                <a:ea typeface="微软雅黑" panose="020B0503020204020204" charset="-122"/>
                <a:sym typeface="+mn-ea"/>
              </a:rPr>
              <a:t>停车场秒速出入、车牌识别免发卡、</a:t>
            </a:r>
            <a:r>
              <a:rPr lang="en-US" altLang="zh-CN" sz="1400" noProof="1">
                <a:solidFill>
                  <a:schemeClr val="bg1">
                    <a:lumMod val="95000"/>
                  </a:schemeClr>
                </a:solidFill>
                <a:latin typeface="微软雅黑" panose="020B0503020204020204" charset="-122"/>
                <a:ea typeface="微软雅黑" panose="020B0503020204020204" charset="-122"/>
                <a:sym typeface="+mn-ea"/>
              </a:rPr>
              <a:t>APP</a:t>
            </a:r>
            <a:r>
              <a:rPr lang="zh-CN" altLang="en-US" sz="1400" noProof="1">
                <a:solidFill>
                  <a:schemeClr val="bg1">
                    <a:lumMod val="95000"/>
                  </a:schemeClr>
                </a:solidFill>
                <a:latin typeface="微软雅黑" panose="020B0503020204020204" charset="-122"/>
                <a:ea typeface="微软雅黑" panose="020B0503020204020204" charset="-122"/>
                <a:sym typeface="+mn-ea"/>
              </a:rPr>
              <a:t>缴费延时、车辆车位信息高效管理。</a:t>
            </a:r>
            <a:endParaRPr lang="zh-CN" altLang="en-US" sz="1400" dirty="0">
              <a:solidFill>
                <a:schemeClr val="bg1">
                  <a:lumMod val="95000"/>
                </a:schemeClr>
              </a:solidFill>
              <a:latin typeface="微软雅黑" panose="020B0503020204020204" charset="-122"/>
              <a:ea typeface="微软雅黑" panose="020B0503020204020204" charset="-122"/>
              <a:sym typeface="+mn-ea"/>
            </a:endParaRPr>
          </a:p>
        </p:txBody>
      </p:sp>
      <p:pic>
        <p:nvPicPr>
          <p:cNvPr id="4" name="图片 3" descr="智能监控55"/>
          <p:cNvPicPr>
            <a:picLocks noChangeAspect="1"/>
          </p:cNvPicPr>
          <p:nvPr/>
        </p:nvPicPr>
        <p:blipFill>
          <a:blip r:embed="rId2"/>
          <a:stretch>
            <a:fillRect/>
          </a:stretch>
        </p:blipFill>
        <p:spPr>
          <a:xfrm>
            <a:off x="1380490" y="1606550"/>
            <a:ext cx="5885815" cy="3240405"/>
          </a:xfrm>
          <a:prstGeom prst="rect">
            <a:avLst/>
          </a:prstGeom>
        </p:spPr>
      </p:pic>
      <p:pic>
        <p:nvPicPr>
          <p:cNvPr id="3" name="图片 2" descr="智能监控4"/>
          <p:cNvPicPr>
            <a:picLocks noChangeAspect="1"/>
          </p:cNvPicPr>
          <p:nvPr/>
        </p:nvPicPr>
        <p:blipFill>
          <a:blip r:embed="rId3"/>
          <a:stretch>
            <a:fillRect/>
          </a:stretch>
        </p:blipFill>
        <p:spPr>
          <a:xfrm>
            <a:off x="7823200" y="3599815"/>
            <a:ext cx="5043805" cy="2837180"/>
          </a:xfrm>
          <a:prstGeom prst="rect">
            <a:avLst/>
          </a:prstGeom>
        </p:spPr>
      </p:pic>
      <p:grpSp>
        <p:nvGrpSpPr>
          <p:cNvPr id="38" name="组合 37"/>
          <p:cNvGrpSpPr/>
          <p:nvPr/>
        </p:nvGrpSpPr>
        <p:grpSpPr>
          <a:xfrm>
            <a:off x="1856740" y="2145030"/>
            <a:ext cx="4980940" cy="2252980"/>
            <a:chOff x="2924" y="3453"/>
            <a:chExt cx="7844" cy="3548"/>
          </a:xfrm>
        </p:grpSpPr>
        <p:sp>
          <p:nvSpPr>
            <p:cNvPr id="30" name="矩形 29"/>
            <p:cNvSpPr/>
            <p:nvPr/>
          </p:nvSpPr>
          <p:spPr>
            <a:xfrm>
              <a:off x="2924" y="5449"/>
              <a:ext cx="7845" cy="555"/>
            </a:xfrm>
            <a:prstGeom prst="rect">
              <a:avLst/>
            </a:prstGeom>
            <a:noFill/>
            <a:ln>
              <a:solidFill>
                <a:srgbClr val="00B0F0">
                  <a:alpha val="40000"/>
                </a:srgb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2924" y="4451"/>
              <a:ext cx="7845" cy="555"/>
            </a:xfrm>
            <a:prstGeom prst="rect">
              <a:avLst/>
            </a:prstGeom>
            <a:noFill/>
            <a:ln>
              <a:solidFill>
                <a:srgbClr val="00B0F0">
                  <a:alpha val="40000"/>
                </a:srgb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924" y="3453"/>
              <a:ext cx="7845" cy="555"/>
            </a:xfrm>
            <a:prstGeom prst="rect">
              <a:avLst/>
            </a:prstGeom>
            <a:noFill/>
            <a:ln>
              <a:solidFill>
                <a:srgbClr val="00B0F0">
                  <a:alpha val="40000"/>
                </a:srgb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2924" y="6447"/>
              <a:ext cx="7845" cy="555"/>
            </a:xfrm>
            <a:prstGeom prst="rect">
              <a:avLst/>
            </a:prstGeom>
            <a:noFill/>
            <a:ln>
              <a:solidFill>
                <a:srgbClr val="00B0F0">
                  <a:alpha val="40000"/>
                </a:srgb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1856740" y="2145030"/>
            <a:ext cx="1080135" cy="2253615"/>
            <a:chOff x="2924" y="3453"/>
            <a:chExt cx="1701" cy="3549"/>
          </a:xfrm>
          <a:solidFill>
            <a:srgbClr val="00B0F0"/>
          </a:solidFill>
        </p:grpSpPr>
        <p:sp>
          <p:nvSpPr>
            <p:cNvPr id="41" name="矩形 40"/>
            <p:cNvSpPr/>
            <p:nvPr/>
          </p:nvSpPr>
          <p:spPr>
            <a:xfrm>
              <a:off x="2924" y="5449"/>
              <a:ext cx="1701" cy="555"/>
            </a:xfrm>
            <a:prstGeom prst="rect">
              <a:avLst/>
            </a:prstGeom>
            <a:grpFill/>
            <a:ln>
              <a:solidFill>
                <a:srgbClr val="00B0F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2924" y="4451"/>
              <a:ext cx="1701" cy="555"/>
            </a:xfrm>
            <a:prstGeom prst="rect">
              <a:avLst/>
            </a:prstGeom>
            <a:grpFill/>
            <a:ln>
              <a:solidFill>
                <a:srgbClr val="00B0F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2924" y="3453"/>
              <a:ext cx="1701" cy="555"/>
            </a:xfrm>
            <a:prstGeom prst="rect">
              <a:avLst/>
            </a:prstGeom>
            <a:grpFill/>
            <a:ln>
              <a:solidFill>
                <a:srgbClr val="00B0F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2924" y="6447"/>
              <a:ext cx="1701" cy="555"/>
            </a:xfrm>
            <a:prstGeom prst="rect">
              <a:avLst/>
            </a:prstGeom>
            <a:grpFill/>
            <a:ln>
              <a:solidFill>
                <a:srgbClr val="00B0F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文本框 45"/>
          <p:cNvSpPr txBox="1"/>
          <p:nvPr/>
        </p:nvSpPr>
        <p:spPr>
          <a:xfrm>
            <a:off x="1894840" y="2141855"/>
            <a:ext cx="1005403" cy="338554"/>
          </a:xfrm>
          <a:prstGeom prst="rect">
            <a:avLst/>
          </a:prstGeom>
          <a:noFill/>
        </p:spPr>
        <p:txBody>
          <a:bodyPr wrap="none" rtlCol="0">
            <a:spAutoFit/>
          </a:bodyPr>
          <a:lstStyle/>
          <a:p>
            <a:r>
              <a:rPr lang="zh-CN" altLang="en-US" sz="1600" b="1" smtClean="0">
                <a:solidFill>
                  <a:schemeClr val="bg1"/>
                </a:solidFill>
                <a:latin typeface="微软雅黑" panose="020B0503020204020204" charset="-122"/>
                <a:ea typeface="微软雅黑" panose="020B0503020204020204" charset="-122"/>
              </a:rPr>
              <a:t>秒速出入</a:t>
            </a:r>
            <a:endParaRPr lang="zh-CN" altLang="en-US" sz="1600" b="1">
              <a:solidFill>
                <a:schemeClr val="bg1"/>
              </a:solidFill>
              <a:latin typeface="微软雅黑" panose="020B0503020204020204" charset="-122"/>
              <a:ea typeface="微软雅黑" panose="020B0503020204020204" charset="-122"/>
            </a:endParaRPr>
          </a:p>
        </p:txBody>
      </p:sp>
      <p:sp>
        <p:nvSpPr>
          <p:cNvPr id="47" name="文本框 46"/>
          <p:cNvSpPr txBox="1"/>
          <p:nvPr/>
        </p:nvSpPr>
        <p:spPr>
          <a:xfrm>
            <a:off x="1891030" y="2793316"/>
            <a:ext cx="1005403" cy="338554"/>
          </a:xfrm>
          <a:prstGeom prst="rect">
            <a:avLst/>
          </a:prstGeom>
          <a:noFill/>
        </p:spPr>
        <p:txBody>
          <a:bodyPr wrap="none" rtlCol="0">
            <a:spAutoFit/>
          </a:bodyPr>
          <a:lstStyle/>
          <a:p>
            <a:r>
              <a:rPr lang="zh-CN" altLang="en-US" sz="1600" b="1" smtClean="0">
                <a:solidFill>
                  <a:schemeClr val="bg1"/>
                </a:solidFill>
                <a:latin typeface="微软雅黑" panose="020B0503020204020204" charset="-122"/>
                <a:ea typeface="微软雅黑" panose="020B0503020204020204" charset="-122"/>
              </a:rPr>
              <a:t>车牌识别</a:t>
            </a:r>
            <a:endParaRPr lang="zh-CN" altLang="en-US" sz="1600" b="1">
              <a:solidFill>
                <a:schemeClr val="bg1"/>
              </a:solidFill>
              <a:latin typeface="微软雅黑" panose="020B0503020204020204" charset="-122"/>
              <a:ea typeface="微软雅黑" panose="020B0503020204020204" charset="-122"/>
            </a:endParaRPr>
          </a:p>
        </p:txBody>
      </p:sp>
      <p:sp>
        <p:nvSpPr>
          <p:cNvPr id="48" name="文本框 47"/>
          <p:cNvSpPr txBox="1"/>
          <p:nvPr/>
        </p:nvSpPr>
        <p:spPr>
          <a:xfrm>
            <a:off x="1891030" y="3421966"/>
            <a:ext cx="1005403" cy="338554"/>
          </a:xfrm>
          <a:prstGeom prst="rect">
            <a:avLst/>
          </a:prstGeom>
          <a:noFill/>
        </p:spPr>
        <p:txBody>
          <a:bodyPr wrap="none" rtlCol="0">
            <a:spAutoFit/>
          </a:bodyPr>
          <a:lstStyle/>
          <a:p>
            <a:r>
              <a:rPr lang="zh-CN" altLang="en-US" sz="1600" b="1" smtClean="0">
                <a:solidFill>
                  <a:schemeClr val="bg1"/>
                </a:solidFill>
                <a:latin typeface="微软雅黑" panose="020B0503020204020204" charset="-122"/>
                <a:ea typeface="微软雅黑" panose="020B0503020204020204" charset="-122"/>
              </a:rPr>
              <a:t>移动支付</a:t>
            </a:r>
            <a:endParaRPr lang="zh-CN" altLang="en-US" sz="1600" b="1">
              <a:solidFill>
                <a:schemeClr val="bg1"/>
              </a:solidFill>
              <a:latin typeface="微软雅黑" panose="020B0503020204020204" charset="-122"/>
              <a:ea typeface="微软雅黑" panose="020B0503020204020204" charset="-122"/>
            </a:endParaRPr>
          </a:p>
        </p:txBody>
      </p:sp>
      <p:sp>
        <p:nvSpPr>
          <p:cNvPr id="49" name="文本框 48"/>
          <p:cNvSpPr txBox="1"/>
          <p:nvPr/>
        </p:nvSpPr>
        <p:spPr>
          <a:xfrm>
            <a:off x="1878965" y="4050030"/>
            <a:ext cx="1005403" cy="338554"/>
          </a:xfrm>
          <a:prstGeom prst="rect">
            <a:avLst/>
          </a:prstGeom>
          <a:noFill/>
        </p:spPr>
        <p:txBody>
          <a:bodyPr wrap="none" rtlCol="0">
            <a:spAutoFit/>
          </a:bodyPr>
          <a:lstStyle/>
          <a:p>
            <a:r>
              <a:rPr lang="zh-CN" altLang="en-US" sz="1600" b="1">
                <a:solidFill>
                  <a:schemeClr val="bg1"/>
                </a:solidFill>
                <a:latin typeface="微软雅黑" panose="020B0503020204020204" charset="-122"/>
                <a:ea typeface="微软雅黑" panose="020B0503020204020204" charset="-122"/>
              </a:rPr>
              <a:t>数字</a:t>
            </a:r>
            <a:r>
              <a:rPr lang="zh-CN" altLang="en-US" sz="1600" b="1" smtClean="0">
                <a:solidFill>
                  <a:schemeClr val="bg1"/>
                </a:solidFill>
                <a:latin typeface="微软雅黑" panose="020B0503020204020204" charset="-122"/>
                <a:ea typeface="微软雅黑" panose="020B0503020204020204" charset="-122"/>
              </a:rPr>
              <a:t>管理</a:t>
            </a:r>
            <a:endParaRPr lang="zh-CN" altLang="en-US" sz="1600" b="1">
              <a:solidFill>
                <a:schemeClr val="bg1"/>
              </a:solidFill>
              <a:latin typeface="微软雅黑" panose="020B0503020204020204" charset="-122"/>
              <a:ea typeface="微软雅黑" panose="020B0503020204020204" charset="-122"/>
            </a:endParaRPr>
          </a:p>
        </p:txBody>
      </p:sp>
      <p:grpSp>
        <p:nvGrpSpPr>
          <p:cNvPr id="54" name="组合 53"/>
          <p:cNvGrpSpPr/>
          <p:nvPr/>
        </p:nvGrpSpPr>
        <p:grpSpPr>
          <a:xfrm>
            <a:off x="2964180" y="2160905"/>
            <a:ext cx="3236595" cy="2216150"/>
            <a:chOff x="5164" y="3403"/>
            <a:chExt cx="5097" cy="3490"/>
          </a:xfrm>
        </p:grpSpPr>
        <p:sp>
          <p:nvSpPr>
            <p:cNvPr id="50" name="文本框 49"/>
            <p:cNvSpPr txBox="1"/>
            <p:nvPr/>
          </p:nvSpPr>
          <p:spPr>
            <a:xfrm>
              <a:off x="5164" y="3403"/>
              <a:ext cx="2270" cy="485"/>
            </a:xfrm>
            <a:prstGeom prst="rect">
              <a:avLst/>
            </a:prstGeom>
            <a:noFill/>
          </p:spPr>
          <p:txBody>
            <a:bodyPr wrap="none" rtlCol="0">
              <a:spAutoFit/>
            </a:bodyPr>
            <a:lstStyle/>
            <a:p>
              <a:r>
                <a:rPr lang="zh-CN" altLang="en-US" sz="1400">
                  <a:solidFill>
                    <a:schemeClr val="bg1">
                      <a:lumMod val="75000"/>
                    </a:schemeClr>
                  </a:solidFill>
                  <a:latin typeface="微软雅黑" panose="020B0503020204020204" charset="-122"/>
                  <a:ea typeface="微软雅黑" panose="020B0503020204020204" charset="-122"/>
                </a:rPr>
                <a:t>停车场秒速出入</a:t>
              </a:r>
              <a:endParaRPr lang="zh-CN" altLang="en-US" sz="1400">
                <a:solidFill>
                  <a:schemeClr val="bg1">
                    <a:lumMod val="75000"/>
                  </a:schemeClr>
                </a:solidFill>
                <a:latin typeface="微软雅黑" panose="020B0503020204020204" charset="-122"/>
                <a:ea typeface="微软雅黑" panose="020B0503020204020204" charset="-122"/>
              </a:endParaRPr>
            </a:p>
          </p:txBody>
        </p:sp>
        <p:sp>
          <p:nvSpPr>
            <p:cNvPr id="51" name="文本框 50"/>
            <p:cNvSpPr txBox="1"/>
            <p:nvPr/>
          </p:nvSpPr>
          <p:spPr>
            <a:xfrm>
              <a:off x="5164" y="4413"/>
              <a:ext cx="2270" cy="485"/>
            </a:xfrm>
            <a:prstGeom prst="rect">
              <a:avLst/>
            </a:prstGeom>
            <a:noFill/>
          </p:spPr>
          <p:txBody>
            <a:bodyPr wrap="none" rtlCol="0">
              <a:spAutoFit/>
            </a:bodyPr>
            <a:lstStyle/>
            <a:p>
              <a:r>
                <a:rPr lang="zh-CN" altLang="en-US" sz="1400">
                  <a:solidFill>
                    <a:schemeClr val="bg1">
                      <a:lumMod val="75000"/>
                    </a:schemeClr>
                  </a:solidFill>
                  <a:latin typeface="微软雅黑" panose="020B0503020204020204" charset="-122"/>
                  <a:ea typeface="微软雅黑" panose="020B0503020204020204" charset="-122"/>
                </a:rPr>
                <a:t>车牌识别免发卡</a:t>
              </a:r>
              <a:endParaRPr lang="zh-CN" altLang="en-US" sz="1400">
                <a:solidFill>
                  <a:schemeClr val="bg1">
                    <a:lumMod val="75000"/>
                  </a:schemeClr>
                </a:solidFill>
                <a:latin typeface="微软雅黑" panose="020B0503020204020204" charset="-122"/>
                <a:ea typeface="微软雅黑" panose="020B0503020204020204" charset="-122"/>
              </a:endParaRPr>
            </a:p>
          </p:txBody>
        </p:sp>
        <p:sp>
          <p:nvSpPr>
            <p:cNvPr id="52" name="文本框 51"/>
            <p:cNvSpPr txBox="1"/>
            <p:nvPr/>
          </p:nvSpPr>
          <p:spPr>
            <a:xfrm>
              <a:off x="5164" y="5403"/>
              <a:ext cx="2270" cy="485"/>
            </a:xfrm>
            <a:prstGeom prst="rect">
              <a:avLst/>
            </a:prstGeom>
            <a:noFill/>
          </p:spPr>
          <p:txBody>
            <a:bodyPr wrap="none" rtlCol="0">
              <a:spAutoFit/>
            </a:bodyPr>
            <a:lstStyle/>
            <a:p>
              <a:r>
                <a:rPr lang="zh-CN" altLang="en-US" sz="1400">
                  <a:solidFill>
                    <a:schemeClr val="bg1">
                      <a:lumMod val="75000"/>
                    </a:schemeClr>
                  </a:solidFill>
                  <a:latin typeface="微软雅黑" panose="020B0503020204020204" charset="-122"/>
                  <a:ea typeface="微软雅黑" panose="020B0503020204020204" charset="-122"/>
                </a:rPr>
                <a:t>移动端缴费续期</a:t>
              </a:r>
              <a:endParaRPr lang="zh-CN" altLang="en-US" sz="1400">
                <a:solidFill>
                  <a:schemeClr val="bg1">
                    <a:lumMod val="75000"/>
                  </a:schemeClr>
                </a:solidFill>
                <a:latin typeface="微软雅黑" panose="020B0503020204020204" charset="-122"/>
                <a:ea typeface="微软雅黑" panose="020B0503020204020204" charset="-122"/>
              </a:endParaRPr>
            </a:p>
          </p:txBody>
        </p:sp>
        <p:sp>
          <p:nvSpPr>
            <p:cNvPr id="53" name="文本框 52"/>
            <p:cNvSpPr txBox="1"/>
            <p:nvPr/>
          </p:nvSpPr>
          <p:spPr>
            <a:xfrm>
              <a:off x="5164" y="6408"/>
              <a:ext cx="5097" cy="485"/>
            </a:xfrm>
            <a:prstGeom prst="rect">
              <a:avLst/>
            </a:prstGeom>
            <a:noFill/>
          </p:spPr>
          <p:txBody>
            <a:bodyPr wrap="none" rtlCol="0">
              <a:spAutoFit/>
            </a:bodyPr>
            <a:lstStyle/>
            <a:p>
              <a:r>
                <a:rPr lang="zh-CN" altLang="en-US" sz="1400" smtClean="0">
                  <a:solidFill>
                    <a:schemeClr val="bg1">
                      <a:lumMod val="75000"/>
                    </a:schemeClr>
                  </a:solidFill>
                  <a:latin typeface="微软雅黑" panose="020B0503020204020204" charset="-122"/>
                  <a:ea typeface="微软雅黑" panose="020B0503020204020204" charset="-122"/>
                </a:rPr>
                <a:t>低成本、无漏洞车辆</a:t>
              </a:r>
              <a:r>
                <a:rPr lang="zh-CN" altLang="en-US" sz="1400">
                  <a:solidFill>
                    <a:schemeClr val="bg1">
                      <a:lumMod val="75000"/>
                    </a:schemeClr>
                  </a:solidFill>
                  <a:latin typeface="微软雅黑" panose="020B0503020204020204" charset="-122"/>
                  <a:ea typeface="微软雅黑" panose="020B0503020204020204" charset="-122"/>
                </a:rPr>
                <a:t>车位信息高效管理</a:t>
              </a:r>
              <a:endParaRPr lang="zh-CN" altLang="en-US" sz="1400">
                <a:solidFill>
                  <a:schemeClr val="bg1">
                    <a:lumMod val="75000"/>
                  </a:schemeClr>
                </a:solidFill>
                <a:latin typeface="微软雅黑" panose="020B0503020204020204" charset="-122"/>
                <a:ea typeface="微软雅黑" panose="020B0503020204020204" charset="-122"/>
              </a:endParaRPr>
            </a:p>
          </p:txBody>
        </p:sp>
      </p:grpSp>
      <p:sp>
        <p:nvSpPr>
          <p:cNvPr id="55" name="椭圆 54"/>
          <p:cNvSpPr/>
          <p:nvPr/>
        </p:nvSpPr>
        <p:spPr>
          <a:xfrm>
            <a:off x="9319895" y="4676775"/>
            <a:ext cx="952500" cy="952500"/>
          </a:xfrm>
          <a:prstGeom prst="ellipse">
            <a:avLst/>
          </a:prstGeom>
          <a:solidFill>
            <a:srgbClr val="00B0F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9416415" y="4773295"/>
            <a:ext cx="759460" cy="759460"/>
          </a:xfrm>
          <a:prstGeom prst="ellipse">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9515793" y="4872673"/>
            <a:ext cx="560705" cy="560705"/>
          </a:xfrm>
          <a:prstGeom prst="ellipse">
            <a:avLst/>
          </a:prstGeom>
          <a:solidFill>
            <a:srgbClr val="00B0F0">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9627870" y="4984115"/>
            <a:ext cx="332105" cy="33210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1891030" y="4981575"/>
            <a:ext cx="7914005" cy="161925"/>
            <a:chOff x="2978" y="7845"/>
            <a:chExt cx="12463" cy="255"/>
          </a:xfrm>
        </p:grpSpPr>
        <p:cxnSp>
          <p:nvCxnSpPr>
            <p:cNvPr id="59" name="直接连接符 58"/>
            <p:cNvCxnSpPr/>
            <p:nvPr/>
          </p:nvCxnSpPr>
          <p:spPr>
            <a:xfrm flipH="1" flipV="1">
              <a:off x="13417" y="7845"/>
              <a:ext cx="2010" cy="240"/>
            </a:xfrm>
            <a:prstGeom prst="line">
              <a:avLst/>
            </a:prstGeom>
            <a:ln>
              <a:solidFill>
                <a:schemeClr val="accent1">
                  <a:alpha val="41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flipV="1">
              <a:off x="13417" y="8010"/>
              <a:ext cx="2025" cy="90"/>
            </a:xfrm>
            <a:prstGeom prst="line">
              <a:avLst/>
            </a:prstGeom>
            <a:ln>
              <a:solidFill>
                <a:schemeClr val="accent1">
                  <a:alpha val="41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2978" y="7845"/>
              <a:ext cx="10455" cy="0"/>
            </a:xfrm>
            <a:prstGeom prst="line">
              <a:avLst/>
            </a:prstGeom>
            <a:ln>
              <a:solidFill>
                <a:schemeClr val="accent1">
                  <a:alpha val="41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3294" y="8010"/>
              <a:ext cx="10140" cy="0"/>
            </a:xfrm>
            <a:prstGeom prst="line">
              <a:avLst/>
            </a:prstGeom>
            <a:ln>
              <a:solidFill>
                <a:schemeClr val="accent1">
                  <a:alpha val="41000"/>
                </a:schemeClr>
              </a:solidFill>
            </a:ln>
          </p:spPr>
          <p:style>
            <a:lnRef idx="1">
              <a:schemeClr val="accent1"/>
            </a:lnRef>
            <a:fillRef idx="0">
              <a:schemeClr val="accent1"/>
            </a:fillRef>
            <a:effectRef idx="0">
              <a:schemeClr val="accent1"/>
            </a:effectRef>
            <a:fontRef idx="minor">
              <a:schemeClr val="tx1"/>
            </a:fontRef>
          </p:style>
        </p:cxnSp>
      </p:grpSp>
      <p:sp>
        <p:nvSpPr>
          <p:cNvPr id="64" name="椭圆 63"/>
          <p:cNvSpPr/>
          <p:nvPr/>
        </p:nvSpPr>
        <p:spPr>
          <a:xfrm>
            <a:off x="1852930" y="4943475"/>
            <a:ext cx="75565" cy="7556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2030730" y="5051425"/>
            <a:ext cx="75565" cy="7556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advTm="3000"/>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2794</Words>
  <Application>WPS 演示</Application>
  <PresentationFormat>宽屏</PresentationFormat>
  <Paragraphs>340</Paragraphs>
  <Slides>24</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24</vt:i4>
      </vt:variant>
    </vt:vector>
  </HeadingPairs>
  <TitlesOfParts>
    <vt:vector size="37" baseType="lpstr">
      <vt:lpstr>Arial</vt:lpstr>
      <vt:lpstr>宋体</vt:lpstr>
      <vt:lpstr>Wingdings</vt:lpstr>
      <vt:lpstr>Calibri</vt:lpstr>
      <vt:lpstr>微软雅黑</vt:lpstr>
      <vt:lpstr>方正兰亭特黑扁简体</vt:lpstr>
      <vt:lpstr>黑体</vt:lpstr>
      <vt:lpstr>锐字云字库超粗黑体1.0</vt:lpstr>
      <vt:lpstr>Impact</vt:lpstr>
      <vt:lpstr>Arial Unicode MS</vt:lpstr>
      <vt:lpstr>Calibri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llg</cp:lastModifiedBy>
  <cp:revision>84</cp:revision>
  <dcterms:created xsi:type="dcterms:W3CDTF">2017-06-14T02:20:00Z</dcterms:created>
  <dcterms:modified xsi:type="dcterms:W3CDTF">2021-03-25T03:24:37Z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C8C3AB3AB26F4345984934BA7C8E3983</vt:lpwstr>
  </property>
</Properties>
</file>